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46" r:id="rId3"/>
    <p:sldId id="257" r:id="rId5"/>
    <p:sldId id="263" r:id="rId6"/>
    <p:sldId id="284" r:id="rId7"/>
    <p:sldId id="286" r:id="rId8"/>
    <p:sldId id="264" r:id="rId9"/>
    <p:sldId id="471" r:id="rId10"/>
    <p:sldId id="472" r:id="rId11"/>
    <p:sldId id="277" r:id="rId12"/>
    <p:sldId id="480" r:id="rId13"/>
    <p:sldId id="268" r:id="rId14"/>
    <p:sldId id="481" r:id="rId15"/>
    <p:sldId id="473" r:id="rId16"/>
    <p:sldId id="474" r:id="rId17"/>
    <p:sldId id="479" r:id="rId18"/>
    <p:sldId id="269" r:id="rId19"/>
    <p:sldId id="475" r:id="rId20"/>
    <p:sldId id="476" r:id="rId21"/>
    <p:sldId id="477" r:id="rId22"/>
    <p:sldId id="285" r:id="rId23"/>
    <p:sldId id="280" r:id="rId24"/>
    <p:sldId id="419" r:id="rId25"/>
  </p:sldIdLst>
  <p:sldSz cx="12192000" cy="6858000"/>
  <p:notesSz cx="7103745" cy="10234295"/>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343"/>
    <a:srgbClr val="6F8214"/>
    <a:srgbClr val="FEFC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showGuides="1">
      <p:cViewPr varScale="1">
        <p:scale>
          <a:sx n="82" d="100"/>
          <a:sy n="82" d="100"/>
        </p:scale>
        <p:origin x="432" y="-546"/>
      </p:cViewPr>
      <p:guideLst>
        <p:guide orient="horz" pos="2160"/>
        <p:guide pos="3840"/>
      </p:guideLst>
    </p:cSldViewPr>
  </p:slideViewPr>
  <p:notesTextViewPr>
    <p:cViewPr>
      <p:scale>
        <a:sx n="1" d="1"/>
        <a:sy n="1" d="1"/>
      </p:scale>
      <p:origin x="0" y="0"/>
    </p:cViewPr>
  </p:notesTextViewPr>
  <p:sorterViewPr>
    <p:cViewPr>
      <p:scale>
        <a:sx n="100" d="100"/>
        <a:sy n="100" d="100"/>
      </p:scale>
      <p:origin x="0" y="840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6.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b="0" i="0">
                <a:latin typeface="inpin heiti" charset="-122"/>
                <a:ea typeface="inpin heiti" charset="-122"/>
              </a:defRPr>
            </a:lvl1pPr>
          </a:lstStyle>
          <a:p>
            <a:fld id="{C9500F05-2A4B-4765-B880-A1FBC7564EE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9281703C-A4E6-4F50-9D61-ABE41FF233B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007FA-B6DC-4AFF-B8E9-F788ABD89C4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b="0" i="0" dirty="0">
                <a:solidFill>
                  <a:schemeClr val="bg1"/>
                </a:solidFill>
                <a:latin typeface="inpin heiti" charset="-122"/>
                <a:ea typeface="inpin heiti" charset="-122"/>
                <a:sym typeface="+mn-ea"/>
              </a:rPr>
              <a:t>感谢您下载包图网平台上提供的</a:t>
            </a:r>
            <a:r>
              <a:rPr lang="en-US" altLang="zh-CN" sz="300" b="0" i="0" dirty="0">
                <a:solidFill>
                  <a:schemeClr val="bg1"/>
                </a:solidFill>
                <a:latin typeface="inpin heiti" charset="-122"/>
                <a:ea typeface="inpin heiti" charset="-122"/>
                <a:sym typeface="+mn-ea"/>
              </a:rPr>
              <a:t>PPT</a:t>
            </a:r>
            <a:r>
              <a:rPr lang="zh-CN" altLang="en-US" sz="300" b="0" i="0" dirty="0">
                <a:solidFill>
                  <a:schemeClr val="bg1"/>
                </a:solidFill>
                <a:latin typeface="inpin heiti" charset="-122"/>
                <a:ea typeface="inpin heiti" charset="-122"/>
                <a:sym typeface="+mn-ea"/>
              </a:rPr>
              <a:t>作品，为了您和包图网以及原创作者的利益，请勿复制、传播、销售，否则将承担法律责任！包图网将对作品进行维权，按照传播下载次数进行十倍的索取赔偿！</a:t>
            </a:r>
            <a:endParaRPr lang="zh-CN" altLang="en-US" sz="300" b="0" i="0" dirty="0">
              <a:solidFill>
                <a:schemeClr val="bg1"/>
              </a:solidFill>
              <a:latin typeface="inpin heiti" charset="-122"/>
              <a:ea typeface="inpin heiti" charset="-122"/>
              <a:sym typeface="+mn-ea"/>
            </a:endParaRPr>
          </a:p>
          <a:p>
            <a:r>
              <a:rPr lang="en-US" altLang="zh-CN" sz="600" b="0" i="0" dirty="0">
                <a:solidFill>
                  <a:schemeClr val="bg1"/>
                </a:solidFill>
                <a:latin typeface="inpin heiti" charset="-122"/>
                <a:ea typeface="inpin heiti" charset="-122"/>
                <a:sym typeface="+mn-ea"/>
              </a:rPr>
              <a:t>ibaotu.com</a:t>
            </a:r>
            <a:endParaRPr lang="en-US" altLang="zh-CN" sz="600" b="0" i="0" dirty="0">
              <a:solidFill>
                <a:schemeClr val="bg1"/>
              </a:solidFill>
              <a:latin typeface="inpin heiti" charset="-122"/>
              <a:ea typeface="inpin heiti"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4000">
        <p:pull/>
      </p:transition>
    </mc:Choice>
    <mc:Fallback>
      <p:transition spd="slow" advClick="0" advTm="4000">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b="0" i="0" dirty="0">
                <a:solidFill>
                  <a:schemeClr val="bg1"/>
                </a:solidFill>
                <a:latin typeface="inpin heiti" charset="-122"/>
                <a:ea typeface="inpin heiti" charset="-122"/>
                <a:sym typeface="+mn-ea"/>
              </a:rPr>
              <a:t>感谢您下载包图网平台上提供的</a:t>
            </a:r>
            <a:r>
              <a:rPr lang="en-US" altLang="zh-CN" sz="300" b="0" i="0" dirty="0">
                <a:solidFill>
                  <a:schemeClr val="bg1"/>
                </a:solidFill>
                <a:latin typeface="inpin heiti" charset="-122"/>
                <a:ea typeface="inpin heiti" charset="-122"/>
                <a:sym typeface="+mn-ea"/>
              </a:rPr>
              <a:t>PPT</a:t>
            </a:r>
            <a:r>
              <a:rPr lang="zh-CN" altLang="en-US" sz="300" b="0" i="0" dirty="0">
                <a:solidFill>
                  <a:schemeClr val="bg1"/>
                </a:solidFill>
                <a:latin typeface="inpin heiti" charset="-122"/>
                <a:ea typeface="inpin heiti" charset="-122"/>
                <a:sym typeface="+mn-ea"/>
              </a:rPr>
              <a:t>作品，为了您和包图网以及原创作者的利益，请勿复制、传播、销售，否则将承担法律责任！包图网将对作品进行维权，按照传播下载次数进行十倍的索取赔偿！</a:t>
            </a:r>
            <a:endParaRPr lang="zh-CN" altLang="en-US" sz="300" b="0" i="0" dirty="0">
              <a:solidFill>
                <a:schemeClr val="bg1"/>
              </a:solidFill>
              <a:latin typeface="inpin heiti" charset="-122"/>
              <a:ea typeface="inpin heiti" charset="-122"/>
              <a:sym typeface="+mn-ea"/>
            </a:endParaRPr>
          </a:p>
          <a:p>
            <a:r>
              <a:rPr lang="en-US" altLang="zh-CN" sz="600" b="0" i="0" dirty="0">
                <a:solidFill>
                  <a:schemeClr val="bg1"/>
                </a:solidFill>
                <a:latin typeface="inpin heiti" charset="-122"/>
                <a:ea typeface="inpin heiti" charset="-122"/>
                <a:sym typeface="+mn-ea"/>
              </a:rPr>
              <a:t>ibaotu.com</a:t>
            </a:r>
            <a:endParaRPr lang="en-US" altLang="zh-CN" sz="600" b="0" i="0" dirty="0">
              <a:solidFill>
                <a:schemeClr val="bg1"/>
              </a:solidFill>
              <a:latin typeface="inpin heiti" charset="-122"/>
              <a:ea typeface="inpin heiti"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4000">
        <p:pull/>
      </p:transition>
    </mc:Choice>
    <mc:Fallback>
      <p:transition spd="slow" advClick="0" advTm="4000">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63DAF80-3590-4C46-B88C-32AE5C759B89}"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DEEB2A9-41C9-4D84-B53A-E552D0E6409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4000">
        <p:pull/>
      </p:transition>
    </mc:Choice>
    <mc:Fallback>
      <p:transition spd="slow" advClick="0" advTm="4000">
        <p:pull/>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b="0" i="0" dirty="0">
                <a:solidFill>
                  <a:schemeClr val="bg1"/>
                </a:solidFill>
                <a:latin typeface="inpin heiti" charset="-122"/>
                <a:ea typeface="inpin heiti" charset="-122"/>
                <a:sym typeface="+mn-ea"/>
              </a:rPr>
              <a:t>感谢您下载包图网平台上提供的</a:t>
            </a:r>
            <a:r>
              <a:rPr lang="en-US" altLang="zh-CN" sz="300" b="0" i="0" dirty="0">
                <a:solidFill>
                  <a:schemeClr val="bg1"/>
                </a:solidFill>
                <a:latin typeface="inpin heiti" charset="-122"/>
                <a:ea typeface="inpin heiti" charset="-122"/>
                <a:sym typeface="+mn-ea"/>
              </a:rPr>
              <a:t>PPT</a:t>
            </a:r>
            <a:r>
              <a:rPr lang="zh-CN" altLang="en-US" sz="300" b="0" i="0" dirty="0">
                <a:solidFill>
                  <a:schemeClr val="bg1"/>
                </a:solidFill>
                <a:latin typeface="inpin heiti" charset="-122"/>
                <a:ea typeface="inpin heiti" charset="-122"/>
                <a:sym typeface="+mn-ea"/>
              </a:rPr>
              <a:t>作品，为了您和包图网以及原创作者的利益，请勿复制、传播、销售，否则将承担法律责任！包图网将对作品进行维权，按照传播下载次数进行十倍的索取赔偿！</a:t>
            </a:r>
            <a:endParaRPr lang="zh-CN" altLang="en-US" sz="300" b="0" i="0" dirty="0">
              <a:solidFill>
                <a:schemeClr val="bg1"/>
              </a:solidFill>
              <a:latin typeface="inpin heiti" charset="-122"/>
              <a:ea typeface="inpin heiti" charset="-122"/>
              <a:sym typeface="+mn-ea"/>
            </a:endParaRPr>
          </a:p>
          <a:p>
            <a:r>
              <a:rPr lang="en-US" altLang="zh-CN" sz="600" b="0" i="0" dirty="0">
                <a:solidFill>
                  <a:schemeClr val="bg1"/>
                </a:solidFill>
                <a:latin typeface="inpin heiti" charset="-122"/>
                <a:ea typeface="inpin heiti" charset="-122"/>
                <a:sym typeface="+mn-ea"/>
              </a:rPr>
              <a:t>ibaotu.com</a:t>
            </a:r>
            <a:endParaRPr lang="en-US" altLang="zh-CN" sz="600" b="0" i="0" dirty="0">
              <a:solidFill>
                <a:schemeClr val="bg1"/>
              </a:solidFill>
              <a:latin typeface="inpin heiti" charset="-122"/>
              <a:ea typeface="inpin heiti"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750" advClick="0" advTm="4000">
        <p:pull/>
      </p:transition>
    </mc:Choice>
    <mc:Fallback>
      <p:transition spd="slow" advClick="0" advTm="4000">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67000"/>
          </a:blip>
          <a:stretch>
            <a:fillRect/>
          </a:stretch>
        </a:blipFill>
        <a:effectLst/>
      </p:bgPr>
    </p:bg>
    <p:spTree>
      <p:nvGrpSpPr>
        <p:cNvPr id="1" name=""/>
        <p:cNvGrpSpPr/>
        <p:nvPr/>
      </p:nvGrpSpPr>
      <p:grpSpPr>
        <a:xfrm>
          <a:off x="0" y="0"/>
          <a:ext cx="0" cy="0"/>
          <a:chOff x="0" y="0"/>
          <a:chExt cx="0" cy="0"/>
        </a:xfrm>
      </p:grpSpPr>
      <p:sp>
        <p:nvSpPr>
          <p:cNvPr id="18" name="矩形 17"/>
          <p:cNvSpPr/>
          <p:nvPr/>
        </p:nvSpPr>
        <p:spPr>
          <a:xfrm>
            <a:off x="7956550" y="958215"/>
            <a:ext cx="3618865" cy="4942205"/>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5353" y="230247"/>
            <a:ext cx="1902178" cy="518638"/>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7956550" y="1197610"/>
            <a:ext cx="3618230" cy="4154170"/>
          </a:xfrm>
          <a:prstGeom prst="rect">
            <a:avLst/>
          </a:prstGeom>
          <a:noFill/>
          <a:ln>
            <a:noFill/>
          </a:ln>
        </p:spPr>
        <p:txBody>
          <a:bodyPr wrap="square" rtlCol="0">
            <a:spAutoFit/>
          </a:bodyPr>
          <a:lstStyle/>
          <a:p>
            <a:pPr algn="ctr"/>
            <a:r>
              <a:rPr lang="zh-CN" altLang="en-US" sz="8800" dirty="0">
                <a:solidFill>
                  <a:schemeClr val="accent6">
                    <a:lumMod val="50000"/>
                  </a:schemeClr>
                </a:solidFill>
                <a:latin typeface="方正粗黑宋简体" panose="02000000000000000000" charset="-122"/>
                <a:ea typeface="方正粗黑宋简体" panose="02000000000000000000" charset="-122"/>
              </a:rPr>
              <a:t>《中特》</a:t>
            </a:r>
            <a:r>
              <a:rPr lang="zh-CN" altLang="en-US" sz="8800" dirty="0">
                <a:solidFill>
                  <a:schemeClr val="accent6">
                    <a:lumMod val="50000"/>
                  </a:schemeClr>
                </a:solidFill>
                <a:latin typeface="方正粗黑宋简体" panose="02000000000000000000" charset="-122"/>
                <a:ea typeface="方正粗黑宋简体" panose="02000000000000000000" charset="-122"/>
              </a:rPr>
              <a:t>期末</a:t>
            </a:r>
            <a:endParaRPr lang="zh-CN" altLang="en-US" sz="8800" dirty="0">
              <a:solidFill>
                <a:schemeClr val="accent6">
                  <a:lumMod val="50000"/>
                </a:schemeClr>
              </a:solidFill>
              <a:latin typeface="方正粗黑宋简体" panose="02000000000000000000" charset="-122"/>
              <a:ea typeface="方正粗黑宋简体" panose="02000000000000000000" charset="-122"/>
            </a:endParaRPr>
          </a:p>
          <a:p>
            <a:pPr algn="ctr"/>
            <a:r>
              <a:rPr lang="zh-CN" altLang="en-US" sz="8800" dirty="0">
                <a:solidFill>
                  <a:schemeClr val="accent6">
                    <a:lumMod val="50000"/>
                  </a:schemeClr>
                </a:solidFill>
                <a:latin typeface="方正粗黑宋简体" panose="02000000000000000000" charset="-122"/>
                <a:ea typeface="方正粗黑宋简体" panose="02000000000000000000" charset="-122"/>
              </a:rPr>
              <a:t>复习</a:t>
            </a:r>
            <a:endParaRPr lang="zh-CN" altLang="en-US" sz="8800" dirty="0">
              <a:solidFill>
                <a:schemeClr val="accent6">
                  <a:lumMod val="50000"/>
                </a:schemeClr>
              </a:solidFill>
              <a:latin typeface="方正粗黑宋简体" panose="02000000000000000000" charset="-122"/>
              <a:ea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SC00019"/>
          <p:cNvPicPr>
            <a:picLocks noChangeAspect="1"/>
          </p:cNvPicPr>
          <p:nvPr/>
        </p:nvPicPr>
        <p:blipFill>
          <a:blip r:embed="rId1"/>
          <a:srcRect t="-984"/>
          <a:stretch>
            <a:fillRect/>
          </a:stretch>
        </p:blipFill>
        <p:spPr>
          <a:xfrm>
            <a:off x="351790" y="1209675"/>
            <a:ext cx="3422015" cy="5215890"/>
          </a:xfrm>
          <a:prstGeom prst="rect">
            <a:avLst/>
          </a:prstGeom>
        </p:spPr>
      </p:pic>
      <p:sp>
        <p:nvSpPr>
          <p:cNvPr id="16" name="文本框 15"/>
          <p:cNvSpPr txBox="1"/>
          <p:nvPr/>
        </p:nvSpPr>
        <p:spPr>
          <a:xfrm>
            <a:off x="4030980" y="1351915"/>
            <a:ext cx="7572375" cy="4661535"/>
          </a:xfrm>
          <a:prstGeom prst="rect">
            <a:avLst/>
          </a:prstGeom>
          <a:noFill/>
        </p:spPr>
        <p:txBody>
          <a:bodyPr wrap="square" rtlCol="0">
            <a:spAutoFit/>
          </a:bodyPr>
          <a:lstStyle/>
          <a:p>
            <a:pPr lvl="0" indent="558800" algn="l" fontAlgn="auto">
              <a:lnSpc>
                <a:spcPct val="150000"/>
              </a:lnSpc>
              <a:defRPr/>
            </a:pPr>
            <a:r>
              <a:rPr lang="zh-CN" altLang="en-US" sz="2200" dirty="0">
                <a:solidFill>
                  <a:schemeClr val="tx1"/>
                </a:solidFill>
                <a:latin typeface="方正粗黑宋简体" panose="02000000000000000000" charset="-122"/>
                <a:ea typeface="方正粗黑宋简体" panose="02000000000000000000" charset="-122"/>
                <a:sym typeface="+mn-ea"/>
              </a:rPr>
              <a:t>第二，</a:t>
            </a:r>
            <a:r>
              <a:rPr lang="zh-CN" altLang="en-US" sz="2200" b="1" dirty="0">
                <a:solidFill>
                  <a:srgbClr val="C00000"/>
                </a:solidFill>
                <a:latin typeface="方正粗黑宋简体" panose="02000000000000000000" charset="-122"/>
                <a:ea typeface="方正粗黑宋简体" panose="02000000000000000000" charset="-122"/>
                <a:sym typeface="+mn-ea"/>
              </a:rPr>
              <a:t>总体方向</a:t>
            </a:r>
            <a:r>
              <a:rPr lang="zh-CN" altLang="en-US" sz="2200" dirty="0">
                <a:solidFill>
                  <a:schemeClr val="tx1"/>
                </a:solidFill>
                <a:latin typeface="方正粗黑宋简体" panose="02000000000000000000" charset="-122"/>
                <a:ea typeface="方正粗黑宋简体" panose="02000000000000000000" charset="-122"/>
                <a:sym typeface="+mn-ea"/>
              </a:rPr>
              <a:t>。一是以</a:t>
            </a:r>
            <a:r>
              <a:rPr lang="zh-CN" altLang="en-US" sz="2200" u="sng" dirty="0">
                <a:solidFill>
                  <a:srgbClr val="C00000"/>
                </a:solidFill>
                <a:latin typeface="方正粗黑宋简体" panose="02000000000000000000" charset="-122"/>
                <a:ea typeface="方正粗黑宋简体" panose="02000000000000000000" charset="-122"/>
                <a:sym typeface="+mn-ea"/>
              </a:rPr>
              <a:t>共商共建共享</a:t>
            </a:r>
            <a:r>
              <a:rPr lang="zh-CN" altLang="en-US" sz="2200" dirty="0">
                <a:solidFill>
                  <a:schemeClr val="tx1"/>
                </a:solidFill>
                <a:latin typeface="方正粗黑宋简体" panose="02000000000000000000" charset="-122"/>
                <a:ea typeface="方正粗黑宋简体" panose="02000000000000000000" charset="-122"/>
                <a:sym typeface="+mn-ea"/>
              </a:rPr>
              <a:t>为基本原则。二是以深化“五通”交流合作为关键支撑。三是以构建全面开放新格局为努力方向。要助推内陆沿边地区成为开放前沿，实现开放空间逐步从沿海、沿江向内陆、沿边延伸。</a:t>
            </a:r>
            <a:endParaRPr lang="zh-CN" altLang="en-US" sz="2200" dirty="0">
              <a:solidFill>
                <a:schemeClr val="tx1"/>
              </a:solidFill>
              <a:latin typeface="方正粗黑宋简体" panose="02000000000000000000" charset="-122"/>
              <a:ea typeface="方正粗黑宋简体" panose="02000000000000000000" charset="-122"/>
              <a:sym typeface="+mn-ea"/>
            </a:endParaRPr>
          </a:p>
          <a:p>
            <a:pPr lvl="0" indent="558800" algn="l" fontAlgn="auto">
              <a:lnSpc>
                <a:spcPct val="150000"/>
              </a:lnSpc>
              <a:defRPr/>
              <a:extLst>
                <a:ext uri="{35155182-B16C-46BC-9424-99874614C6A1}">
                  <wpsdc:indentchars xmlns:wpsdc="http://www.wps.cn/officeDocument/2017/drawingmlCustomData" val="200" checksum="1956455923"/>
                </a:ext>
              </a:extLst>
            </a:pPr>
            <a:r>
              <a:rPr lang="zh-CN" altLang="en-US" sz="2200" dirty="0">
                <a:solidFill>
                  <a:schemeClr val="tx1"/>
                </a:solidFill>
                <a:latin typeface="方正粗黑宋简体" panose="02000000000000000000" charset="-122"/>
                <a:ea typeface="方正粗黑宋简体" panose="02000000000000000000" charset="-122"/>
                <a:sym typeface="+mn-ea"/>
              </a:rPr>
              <a:t>第三，</a:t>
            </a:r>
            <a:r>
              <a:rPr lang="zh-CN" altLang="en-US" sz="2200" b="1" dirty="0">
                <a:solidFill>
                  <a:srgbClr val="C00000"/>
                </a:solidFill>
                <a:latin typeface="方正粗黑宋简体" panose="02000000000000000000" charset="-122"/>
                <a:ea typeface="方正粗黑宋简体" panose="02000000000000000000" charset="-122"/>
                <a:sym typeface="+mn-ea"/>
              </a:rPr>
              <a:t>重点内容</a:t>
            </a:r>
            <a:r>
              <a:rPr lang="zh-CN" altLang="en-US" sz="2200" dirty="0">
                <a:solidFill>
                  <a:schemeClr val="tx1"/>
                </a:solidFill>
                <a:latin typeface="方正粗黑宋简体" panose="02000000000000000000" charset="-122"/>
                <a:ea typeface="方正粗黑宋简体" panose="02000000000000000000" charset="-122"/>
                <a:sym typeface="+mn-ea"/>
              </a:rPr>
              <a:t>。一是坚持内外需协调、进出口平衡、引进来走出去并重、引资引技引智并举。二是要深化互联互通，突破沿线发展瓶颈。三是加强创新能力开放合作，增强发展新动力。四是坚持公平正义，完善全球治理体系。 五是构筑多层次人文交流平台，促进包容发展。</a:t>
            </a:r>
            <a:endParaRPr lang="zh-CN" altLang="en-US" sz="2200" dirty="0">
              <a:solidFill>
                <a:schemeClr val="tx1"/>
              </a:solidFill>
              <a:latin typeface="方正粗黑宋简体" panose="02000000000000000000" charset="-122"/>
              <a:ea typeface="方正粗黑宋简体" panose="02000000000000000000" charset="-122"/>
              <a:sym typeface="+mn-ea"/>
            </a:endParaRPr>
          </a:p>
        </p:txBody>
      </p:sp>
      <p:sp>
        <p:nvSpPr>
          <p:cNvPr id="8" name="文本框 7"/>
          <p:cNvSpPr txBox="1"/>
          <p:nvPr>
            <p:custDataLst>
              <p:tags r:id="rId2"/>
            </p:custDataLst>
          </p:nvPr>
        </p:nvSpPr>
        <p:spPr>
          <a:xfrm>
            <a:off x="351790" y="276225"/>
            <a:ext cx="11162665" cy="694055"/>
          </a:xfrm>
          <a:prstGeom prst="rect">
            <a:avLst/>
          </a:prstGeom>
          <a:noFill/>
        </p:spPr>
        <p:txBody>
          <a:bodyPr wrap="square" rtlCol="0">
            <a:spAutoFit/>
          </a:bodyPr>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P106-108 </a:t>
            </a:r>
            <a:r>
              <a:rPr lang="zh-CN" altLang="en-US" sz="2800" dirty="0">
                <a:latin typeface="方正粗黑宋简体" panose="02000000000000000000" charset="-122"/>
                <a:ea typeface="方正粗黑宋简体" panose="02000000000000000000" charset="-122"/>
                <a:sym typeface="+mn-ea"/>
              </a:rPr>
              <a:t>推动共建“一带一路”高质量</a:t>
            </a:r>
            <a:r>
              <a:rPr lang="zh-CN" altLang="en-US" sz="2800" dirty="0">
                <a:latin typeface="方正粗黑宋简体" panose="02000000000000000000" charset="-122"/>
                <a:ea typeface="方正粗黑宋简体" panose="02000000000000000000" charset="-122"/>
                <a:sym typeface="+mn-ea"/>
              </a:rPr>
              <a:t>发展</a:t>
            </a:r>
            <a:endParaRPr lang="zh-CN" altLang="en-US" sz="2800" dirty="0">
              <a:latin typeface="方正粗黑宋简体" panose="02000000000000000000" charset="-122"/>
              <a:ea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4" fill="hold" grpId="1"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par>
                          <p:cTn id="13" fill="hold">
                            <p:stCondLst>
                              <p:cond delay="1000"/>
                            </p:stCondLst>
                            <p:childTnLst>
                              <p:par>
                                <p:cTn id="14" presetID="18" presetClass="entr" presetSubtype="6" fill="hold" grpId="2"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8" grpId="0"/>
      <p:bldP spid="8" grpId="1"/>
      <p:bldP spid="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4365" y="231775"/>
            <a:ext cx="8816340" cy="1753235"/>
          </a:xfrm>
          <a:prstGeom prst="rect">
            <a:avLst/>
          </a:prstGeom>
          <a:noFill/>
          <a:ln w="50800">
            <a:solidFill>
              <a:srgbClr val="C00000"/>
            </a:solidFill>
          </a:ln>
        </p:spPr>
        <p:txBody>
          <a:bodyPr wrap="square" rtlCol="0">
            <a:spAutoFit/>
          </a:bodyPr>
          <a:lstStyle/>
          <a:p>
            <a:pPr marR="0" lvl="0" indent="609600" algn="l" defTabSz="914400" rtl="0" fontAlgn="auto">
              <a:lnSpc>
                <a:spcPct val="150000"/>
              </a:lnSpc>
              <a:spcBef>
                <a:spcPts val="0"/>
              </a:spcBef>
              <a:spcAft>
                <a:spcPts val="0"/>
              </a:spcAft>
              <a:buClrTx/>
              <a:buSzTx/>
              <a:buFontTx/>
              <a:buNone/>
              <a:defRPr/>
              <a:extLst>
                <a:ext uri="{35155182-B16C-46BC-9424-99874614C6A1}">
                  <wpsdc:indentchars xmlns:wpsdc="http://www.wps.cn/officeDocument/2017/drawingmlCustomData" val="200" checksum="4158780845"/>
                </a:ext>
              </a:extLst>
            </a:pPr>
            <a:r>
              <a:rPr lang="en-US" altLang="zh-CN" sz="2400" dirty="0">
                <a:solidFill>
                  <a:schemeClr val="tx1"/>
                </a:solidFill>
                <a:latin typeface="方正粗黑宋简体" panose="02000000000000000000" charset="-122"/>
                <a:ea typeface="方正粗黑宋简体" panose="02000000000000000000" charset="-122"/>
                <a:sym typeface="+mn-ea"/>
              </a:rPr>
              <a:t>扩展：关注“杭州六小龙”等民营企业科技创新、民营经济促进法等案例，党的二十届三中全会《中共中央关于进一步全面深化改革 推进中国式现代化的决定》第二、三、四部分内容</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p:txBody>
      </p:sp>
      <p:sp>
        <p:nvSpPr>
          <p:cNvPr id="10" name="文本框 9"/>
          <p:cNvSpPr txBox="1"/>
          <p:nvPr>
            <p:custDataLst>
              <p:tags r:id="rId1"/>
            </p:custDataLst>
          </p:nvPr>
        </p:nvSpPr>
        <p:spPr>
          <a:xfrm>
            <a:off x="369570" y="2229485"/>
            <a:ext cx="9594850" cy="4246245"/>
          </a:xfrm>
          <a:prstGeom prst="rect">
            <a:avLst/>
          </a:prstGeom>
          <a:noFill/>
        </p:spPr>
        <p:txBody>
          <a:bodyPr wrap="square" rtlCol="0">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“杭州六小龙”</a:t>
            </a:r>
            <a:r>
              <a:rPr lang="zh-CN" altLang="en-US" sz="2000" dirty="0">
                <a:solidFill>
                  <a:schemeClr val="tx1"/>
                </a:solidFill>
                <a:latin typeface="方正粗黑宋简体" panose="02000000000000000000" charset="-122"/>
                <a:ea typeface="方正粗黑宋简体" panose="02000000000000000000" charset="-122"/>
                <a:sym typeface="+mn-ea"/>
              </a:rPr>
              <a:t>是六家创设于中国杭州的科技企业统称。</a:t>
            </a:r>
            <a:endParaRPr lang="zh-CN" altLang="en-US" sz="2000" dirty="0">
              <a:solidFill>
                <a:schemeClr val="tx1"/>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杭州六小龙，是指杭州崛起的处于新技术领域前沿、在业内具有影响力、聚焦于机器人、人工智能、游戏开发、脑机接口等领域的6家企业分别是游戏科学、深度求索、宇树科技、云深处科技、强脑科技和群核科技，被称为“神秘的东方力量”。</a:t>
            </a:r>
            <a:endParaRPr lang="zh-CN" altLang="en-US" sz="2000" dirty="0">
              <a:solidFill>
                <a:schemeClr val="tx1"/>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面对科技与商业深度融合的大趋势，一方面，传统产业亟待破局新生；另一方面，新兴技术急需落地开花。（中国日报网</a:t>
            </a:r>
            <a:r>
              <a:rPr lang="en-US" altLang="zh-CN" sz="2000" dirty="0">
                <a:solidFill>
                  <a:schemeClr val="tx1"/>
                </a:solidFill>
                <a:latin typeface="方正粗黑宋简体" panose="02000000000000000000" charset="-122"/>
                <a:ea typeface="方正粗黑宋简体" panose="02000000000000000000" charset="-122"/>
                <a:sym typeface="+mn-ea"/>
              </a:rPr>
              <a:t> </a:t>
            </a:r>
            <a:r>
              <a:rPr lang="zh-CN" altLang="en-US" sz="2000" dirty="0">
                <a:solidFill>
                  <a:schemeClr val="tx1"/>
                </a:solidFill>
                <a:latin typeface="方正粗黑宋简体" panose="02000000000000000000" charset="-122"/>
                <a:ea typeface="方正粗黑宋简体" panose="02000000000000000000" charset="-122"/>
                <a:sym typeface="+mn-ea"/>
              </a:rPr>
              <a:t>评）</a:t>
            </a:r>
            <a:endParaRPr lang="zh-CN" altLang="en-US" sz="2000" dirty="0">
              <a:solidFill>
                <a:schemeClr val="tx1"/>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六小龙”的成功绝非偶然，来自咬定创新不放松的执着，来自“板凳甘坐十年冷”的韧劲，来自不断优化营商环境的努力。以沃土滋养创新，让改革激发活力，发展新质生产力大有可为，“神秘的东方力量”将带给世界更多惊喜。（新华社 评）</a:t>
            </a:r>
            <a:endParaRPr lang="zh-CN" altLang="en-US" sz="2000" dirty="0">
              <a:solidFill>
                <a:schemeClr val="tx1"/>
              </a:solidFill>
              <a:latin typeface="方正粗黑宋简体" panose="02000000000000000000" charset="-122"/>
              <a:ea typeface="方正粗黑宋简体" panose="02000000000000000000" charset="-122"/>
              <a:sym typeface="+mn-ea"/>
            </a:endParaRPr>
          </a:p>
        </p:txBody>
      </p:sp>
      <p:pic>
        <p:nvPicPr>
          <p:cNvPr id="3" name="图片 2" descr="_DSC5948-1"/>
          <p:cNvPicPr>
            <a:picLocks noChangeAspect="1"/>
          </p:cNvPicPr>
          <p:nvPr/>
        </p:nvPicPr>
        <p:blipFill>
          <a:blip r:embed="rId2"/>
          <a:stretch>
            <a:fillRect/>
          </a:stretch>
        </p:blipFill>
        <p:spPr>
          <a:xfrm rot="5400000">
            <a:off x="9816237" y="608013"/>
            <a:ext cx="3323590" cy="2571115"/>
          </a:xfrm>
          <a:prstGeom prst="rect">
            <a:avLst/>
          </a:prstGeom>
        </p:spPr>
      </p:pic>
      <p:pic>
        <p:nvPicPr>
          <p:cNvPr id="5" name="图片 4"/>
          <p:cNvPicPr>
            <a:picLocks noChangeAspect="1"/>
          </p:cNvPicPr>
          <p:nvPr/>
        </p:nvPicPr>
        <p:blipFill>
          <a:blip r:embed="rId3"/>
          <a:stretch>
            <a:fillRect/>
          </a:stretch>
        </p:blipFill>
        <p:spPr>
          <a:xfrm>
            <a:off x="10192199" y="3897630"/>
            <a:ext cx="2862580" cy="2592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bldLvl="0" animBg="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4635" y="397510"/>
            <a:ext cx="9655810" cy="6092825"/>
          </a:xfrm>
          <a:prstGeom prst="rect">
            <a:avLst/>
          </a:prstGeom>
          <a:noFill/>
        </p:spPr>
        <p:txBody>
          <a:bodyPr wrap="square" rtlCol="0">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b="1" dirty="0">
                <a:solidFill>
                  <a:srgbClr val="C00000"/>
                </a:solidFill>
                <a:latin typeface="方正粗黑宋简体" panose="02000000000000000000" charset="-122"/>
                <a:ea typeface="方正粗黑宋简体" panose="02000000000000000000" charset="-122"/>
                <a:sym typeface="+mn-ea"/>
              </a:rPr>
              <a:t>二、构建高水平社会主义市场经济体制</a:t>
            </a:r>
            <a:endParaRPr lang="zh-CN" altLang="en-US" sz="2000" b="1" dirty="0">
              <a:solidFill>
                <a:srgbClr val="C00000"/>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高水平社会主义市场经济体制是中国式现代化的重要保障。必须更好发挥市场机制作用，创造更加公平、更有活力的市场环境，实现资源配置效率最优化和效益最大化，既“放得活”又“管得住”，更好维护市场秩序、弥补市场失灵，畅通国民经济循环，激发全社会内生动力和创新活力。</a:t>
            </a:r>
            <a:endParaRPr lang="zh-CN" altLang="en-US" sz="2000" dirty="0">
              <a:solidFill>
                <a:schemeClr val="tx1"/>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b="1" dirty="0">
                <a:solidFill>
                  <a:srgbClr val="C00000"/>
                </a:solidFill>
                <a:latin typeface="方正粗黑宋简体" panose="02000000000000000000" charset="-122"/>
                <a:ea typeface="方正粗黑宋简体" panose="02000000000000000000" charset="-122"/>
                <a:sym typeface="+mn-ea"/>
              </a:rPr>
              <a:t>三、健全推动经济高质量发展体制机制</a:t>
            </a:r>
            <a:endParaRPr lang="zh-CN" altLang="en-US" sz="2000" b="1" dirty="0">
              <a:solidFill>
                <a:srgbClr val="C00000"/>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高质量发展是全面建设社会主义现代化国家的首要任务。必须以新发展理念引领改革，立足新发展阶段，深化供给侧结构性改革，完善推动高质量发展激励约束机制，塑造发展新动能新优势。</a:t>
            </a:r>
            <a:endParaRPr lang="zh-CN" altLang="en-US" sz="2000" dirty="0">
              <a:solidFill>
                <a:schemeClr val="tx1"/>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b="1" dirty="0">
                <a:solidFill>
                  <a:srgbClr val="C00000"/>
                </a:solidFill>
                <a:latin typeface="方正粗黑宋简体" panose="02000000000000000000" charset="-122"/>
                <a:ea typeface="方正粗黑宋简体" panose="02000000000000000000" charset="-122"/>
                <a:sym typeface="+mn-ea"/>
              </a:rPr>
              <a:t>四、构建支持全面创新体制机制</a:t>
            </a:r>
            <a:endParaRPr lang="zh-CN" altLang="en-US" sz="2000" b="1" dirty="0">
              <a:solidFill>
                <a:srgbClr val="C00000"/>
              </a:solidFill>
              <a:latin typeface="方正粗黑宋简体" panose="02000000000000000000" charset="-122"/>
              <a:ea typeface="方正粗黑宋简体" panose="02000000000000000000" charset="-122"/>
              <a:sym typeface="+mn-ea"/>
            </a:endParaRPr>
          </a:p>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a:solidFill>
                  <a:schemeClr val="tx1"/>
                </a:solidFill>
                <a:latin typeface="方正粗黑宋简体" panose="02000000000000000000" charset="-122"/>
                <a:ea typeface="方正粗黑宋简体" panose="02000000000000000000" charset="-122"/>
                <a:sym typeface="+mn-ea"/>
              </a:rPr>
              <a:t>教育、科技、人才是中国式现代化的基础性、战略性支撑。必须深入实施科教兴国战略、人才强国战略、创新驱动发展战略，统筹推进教育科技人才体制机制一体改革，健全新型举国体制，提升国家创新体系整体效能。</a:t>
            </a:r>
            <a:endParaRPr lang="zh-CN" altLang="en-US" sz="2000" dirty="0">
              <a:solidFill>
                <a:schemeClr val="tx1"/>
              </a:solidFill>
              <a:latin typeface="方正粗黑宋简体" panose="02000000000000000000" charset="-122"/>
              <a:ea typeface="方正粗黑宋简体" panose="02000000000000000000" charset="-122"/>
              <a:sym typeface="+mn-ea"/>
            </a:endParaRPr>
          </a:p>
        </p:txBody>
      </p:sp>
      <p:pic>
        <p:nvPicPr>
          <p:cNvPr id="3" name="图片 2" descr="_DSC5948-1"/>
          <p:cNvPicPr>
            <a:picLocks noChangeAspect="1"/>
          </p:cNvPicPr>
          <p:nvPr/>
        </p:nvPicPr>
        <p:blipFill>
          <a:blip r:embed="rId1"/>
          <a:stretch>
            <a:fillRect/>
          </a:stretch>
        </p:blipFill>
        <p:spPr>
          <a:xfrm rot="5400000">
            <a:off x="9636532" y="608013"/>
            <a:ext cx="3323590" cy="2571115"/>
          </a:xfrm>
          <a:prstGeom prst="rect">
            <a:avLst/>
          </a:prstGeom>
        </p:spPr>
      </p:pic>
      <p:pic>
        <p:nvPicPr>
          <p:cNvPr id="5" name="图片 4"/>
          <p:cNvPicPr>
            <a:picLocks noChangeAspect="1"/>
          </p:cNvPicPr>
          <p:nvPr/>
        </p:nvPicPr>
        <p:blipFill>
          <a:blip r:embed="rId2"/>
          <a:stretch>
            <a:fillRect/>
          </a:stretch>
        </p:blipFill>
        <p:spPr>
          <a:xfrm>
            <a:off x="10012494" y="3897630"/>
            <a:ext cx="2862580" cy="2592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铁道 陈麒而-9"/>
          <p:cNvPicPr>
            <a:picLocks noChangeAspect="1"/>
          </p:cNvPicPr>
          <p:nvPr/>
        </p:nvPicPr>
        <p:blipFill>
          <a:blip r:embed="rId1"/>
          <a:srcRect/>
          <a:stretch>
            <a:fillRect/>
          </a:stretch>
        </p:blipFill>
        <p:spPr>
          <a:xfrm>
            <a:off x="8587740" y="-6350"/>
            <a:ext cx="6705600" cy="6864350"/>
          </a:xfrm>
          <a:prstGeom prst="rect">
            <a:avLst/>
          </a:prstGeom>
          <a:effectLst/>
        </p:spPr>
      </p:pic>
      <p:sp>
        <p:nvSpPr>
          <p:cNvPr id="8" name="文本框 7"/>
          <p:cNvSpPr txBox="1"/>
          <p:nvPr/>
        </p:nvSpPr>
        <p:spPr>
          <a:xfrm>
            <a:off x="351790" y="276225"/>
            <a:ext cx="11162665"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P127-129 </a:t>
            </a:r>
            <a:r>
              <a:rPr lang="zh-CN" altLang="en-US" sz="2800" dirty="0">
                <a:latin typeface="方正粗黑宋简体" panose="02000000000000000000" charset="-122"/>
                <a:ea typeface="方正粗黑宋简体" panose="02000000000000000000" charset="-122"/>
                <a:sym typeface="+mn-ea"/>
              </a:rPr>
              <a:t>坚持党的领导、人民当家作主和依法治国的有机统一</a:t>
            </a:r>
            <a:endParaRPr lang="zh-CN" altLang="en-US" sz="2800" dirty="0">
              <a:latin typeface="方正粗黑宋简体" panose="02000000000000000000" charset="-122"/>
              <a:ea typeface="方正粗黑宋简体" panose="02000000000000000000" charset="-122"/>
              <a:sym typeface="+mn-ea"/>
            </a:endParaRPr>
          </a:p>
        </p:txBody>
      </p:sp>
      <p:sp>
        <p:nvSpPr>
          <p:cNvPr id="10" name="文本框 9"/>
          <p:cNvSpPr txBox="1"/>
          <p:nvPr/>
        </p:nvSpPr>
        <p:spPr>
          <a:xfrm>
            <a:off x="351790" y="1815465"/>
            <a:ext cx="8053070" cy="3969385"/>
          </a:xfrm>
          <a:prstGeom prst="rect">
            <a:avLst/>
          </a:prstGeom>
          <a:noFill/>
        </p:spPr>
        <p:txBody>
          <a:bodyPr wrap="square" rtlCol="0">
            <a:spAutoFit/>
          </a:bodyPr>
          <a:lstStyle/>
          <a:p>
            <a:pPr lvl="0" indent="558800" algn="l" fontAlgn="auto">
              <a:lnSpc>
                <a:spcPct val="150000"/>
              </a:lnSpc>
              <a:defRPr/>
            </a:pPr>
            <a:r>
              <a:rPr lang="zh-CN" altLang="en-US" sz="2400" dirty="0">
                <a:solidFill>
                  <a:schemeClr val="tx1"/>
                </a:solidFill>
                <a:latin typeface="方正粗黑宋简体" panose="02000000000000000000" charset="-122"/>
                <a:ea typeface="方正粗黑宋简体" panose="02000000000000000000" charset="-122"/>
                <a:sym typeface="+mn-ea"/>
              </a:rPr>
              <a:t>第一， </a:t>
            </a:r>
            <a:r>
              <a:rPr lang="zh-CN" altLang="en-US" sz="2400" b="1" dirty="0">
                <a:solidFill>
                  <a:srgbClr val="C00000"/>
                </a:solidFill>
                <a:latin typeface="方正粗黑宋简体" panose="02000000000000000000" charset="-122"/>
                <a:ea typeface="方正粗黑宋简体" panose="02000000000000000000" charset="-122"/>
                <a:sym typeface="+mn-ea"/>
              </a:rPr>
              <a:t>中国共产党的领导</a:t>
            </a:r>
            <a:r>
              <a:rPr lang="zh-CN" altLang="en-US" sz="2400" dirty="0">
                <a:solidFill>
                  <a:schemeClr val="tx1"/>
                </a:solidFill>
                <a:latin typeface="方正粗黑宋简体" panose="02000000000000000000" charset="-122"/>
                <a:ea typeface="方正粗黑宋简体" panose="02000000000000000000" charset="-122"/>
                <a:sym typeface="+mn-ea"/>
              </a:rPr>
              <a:t>是人民当家作主和依法治国的</a:t>
            </a:r>
            <a:r>
              <a:rPr lang="zh-CN" altLang="en-US" sz="2400" b="1" dirty="0">
                <a:solidFill>
                  <a:srgbClr val="C00000"/>
                </a:solidFill>
                <a:latin typeface="方正粗黑宋简体" panose="02000000000000000000" charset="-122"/>
                <a:ea typeface="方正粗黑宋简体" panose="02000000000000000000" charset="-122"/>
                <a:sym typeface="+mn-ea"/>
              </a:rPr>
              <a:t>根本保证</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en-US" altLang="zh-CN" sz="2400" dirty="0">
                <a:solidFill>
                  <a:schemeClr val="tx1"/>
                </a:solidFill>
                <a:latin typeface="方正粗黑宋简体" panose="02000000000000000000" charset="-122"/>
                <a:ea typeface="方正粗黑宋简体" panose="02000000000000000000" charset="-122"/>
                <a:sym typeface="+mn-ea"/>
              </a:rPr>
              <a:t> </a:t>
            </a:r>
            <a:r>
              <a:rPr lang="zh-CN" altLang="en-US" sz="2400" dirty="0">
                <a:solidFill>
                  <a:schemeClr val="tx1"/>
                </a:solidFill>
                <a:latin typeface="方正粗黑宋简体" panose="02000000000000000000" charset="-122"/>
                <a:ea typeface="方正粗黑宋简体" panose="02000000000000000000" charset="-122"/>
                <a:sym typeface="+mn-ea"/>
              </a:rPr>
              <a:t>第二，</a:t>
            </a:r>
            <a:r>
              <a:rPr lang="zh-CN" altLang="en-US" sz="2400" b="1" dirty="0">
                <a:solidFill>
                  <a:srgbClr val="C00000"/>
                </a:solidFill>
                <a:latin typeface="方正粗黑宋简体" panose="02000000000000000000" charset="-122"/>
                <a:ea typeface="方正粗黑宋简体" panose="02000000000000000000" charset="-122"/>
                <a:sym typeface="+mn-ea"/>
              </a:rPr>
              <a:t>人民当家作主</a:t>
            </a:r>
            <a:r>
              <a:rPr lang="zh-CN" altLang="en-US" sz="2400" dirty="0">
                <a:solidFill>
                  <a:schemeClr val="tx1"/>
                </a:solidFill>
                <a:latin typeface="方正粗黑宋简体" panose="02000000000000000000" charset="-122"/>
                <a:ea typeface="方正粗黑宋简体" panose="02000000000000000000" charset="-122"/>
                <a:sym typeface="+mn-ea"/>
              </a:rPr>
              <a:t>是社会主义民主政治的</a:t>
            </a:r>
            <a:r>
              <a:rPr lang="zh-CN" altLang="en-US" sz="2400" b="1" dirty="0">
                <a:solidFill>
                  <a:srgbClr val="C00000"/>
                </a:solidFill>
                <a:latin typeface="方正粗黑宋简体" panose="02000000000000000000" charset="-122"/>
                <a:ea typeface="方正粗黑宋简体" panose="02000000000000000000" charset="-122"/>
                <a:sym typeface="+mn-ea"/>
              </a:rPr>
              <a:t>本质特征</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en-US" altLang="zh-CN" sz="2400" dirty="0">
                <a:solidFill>
                  <a:schemeClr val="tx1"/>
                </a:solidFill>
                <a:latin typeface="方正粗黑宋简体" panose="02000000000000000000" charset="-122"/>
                <a:ea typeface="方正粗黑宋简体" panose="02000000000000000000" charset="-122"/>
                <a:sym typeface="+mn-ea"/>
              </a:rPr>
              <a:t> </a:t>
            </a:r>
            <a:r>
              <a:rPr lang="zh-CN" altLang="en-US" sz="2400" dirty="0">
                <a:solidFill>
                  <a:schemeClr val="tx1"/>
                </a:solidFill>
                <a:latin typeface="方正粗黑宋简体" panose="02000000000000000000" charset="-122"/>
                <a:ea typeface="方正粗黑宋简体" panose="02000000000000000000" charset="-122"/>
                <a:sym typeface="+mn-ea"/>
              </a:rPr>
              <a:t>第三，</a:t>
            </a:r>
            <a:r>
              <a:rPr lang="zh-CN" altLang="en-US" sz="2400" b="1" dirty="0">
                <a:solidFill>
                  <a:srgbClr val="C00000"/>
                </a:solidFill>
                <a:latin typeface="方正粗黑宋简体" panose="02000000000000000000" charset="-122"/>
                <a:ea typeface="方正粗黑宋简体" panose="02000000000000000000" charset="-122"/>
                <a:sym typeface="+mn-ea"/>
              </a:rPr>
              <a:t>依法治国</a:t>
            </a:r>
            <a:r>
              <a:rPr lang="zh-CN" altLang="en-US" sz="2400" dirty="0">
                <a:solidFill>
                  <a:schemeClr val="tx1"/>
                </a:solidFill>
                <a:latin typeface="方正粗黑宋简体" panose="02000000000000000000" charset="-122"/>
                <a:ea typeface="方正粗黑宋简体" panose="02000000000000000000" charset="-122"/>
                <a:sym typeface="+mn-ea"/>
              </a:rPr>
              <a:t>是党领导人民治理国家的</a:t>
            </a:r>
            <a:r>
              <a:rPr lang="zh-CN" altLang="en-US" sz="2400" b="1" dirty="0">
                <a:solidFill>
                  <a:srgbClr val="C00000"/>
                </a:solidFill>
                <a:latin typeface="方正粗黑宋简体" panose="02000000000000000000" charset="-122"/>
                <a:ea typeface="方正粗黑宋简体" panose="02000000000000000000" charset="-122"/>
                <a:sym typeface="+mn-ea"/>
              </a:rPr>
              <a:t>基本方式</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endParaRPr lang="en-US" altLang="zh-CN"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en-US" altLang="zh-CN" sz="2400" dirty="0">
                <a:solidFill>
                  <a:schemeClr val="tx1"/>
                </a:solidFill>
                <a:latin typeface="方正粗黑宋简体" panose="02000000000000000000" charset="-122"/>
                <a:ea typeface="方正粗黑宋简体" panose="02000000000000000000" charset="-122"/>
                <a:sym typeface="+mn-ea"/>
              </a:rPr>
              <a:t> </a:t>
            </a:r>
            <a:r>
              <a:rPr lang="zh-CN" altLang="en-US" sz="2400" b="1" dirty="0">
                <a:solidFill>
                  <a:srgbClr val="C00000"/>
                </a:solidFill>
                <a:latin typeface="方正粗黑宋简体" panose="02000000000000000000" charset="-122"/>
                <a:ea typeface="方正粗黑宋简体" panose="02000000000000000000" charset="-122"/>
                <a:sym typeface="+mn-ea"/>
              </a:rPr>
              <a:t>党的领导、人民当家作主、依法治国是一个相辅相成的有机整体， 三者统一于我国社会主义民主政治伟大实践。</a:t>
            </a:r>
            <a:endParaRPr lang="zh-CN" altLang="en-US" sz="2400" b="1" dirty="0">
              <a:solidFill>
                <a:srgbClr val="C00000"/>
              </a:solidFill>
              <a:latin typeface="方正粗黑宋简体" panose="02000000000000000000" charset="-122"/>
              <a:ea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0b4039d5e19f9e9d2393c58a854c5a"/>
          <p:cNvPicPr>
            <a:picLocks noChangeAspect="1"/>
          </p:cNvPicPr>
          <p:nvPr/>
        </p:nvPicPr>
        <p:blipFill>
          <a:blip r:embed="rId1"/>
          <a:srcRect r="61456"/>
          <a:stretch>
            <a:fillRect/>
          </a:stretch>
        </p:blipFill>
        <p:spPr>
          <a:xfrm>
            <a:off x="182880" y="1294130"/>
            <a:ext cx="2851150" cy="4931410"/>
          </a:xfrm>
          <a:prstGeom prst="rect">
            <a:avLst/>
          </a:prstGeom>
        </p:spPr>
      </p:pic>
      <p:sp>
        <p:nvSpPr>
          <p:cNvPr id="8" name="文本框 7"/>
          <p:cNvSpPr txBox="1"/>
          <p:nvPr/>
        </p:nvSpPr>
        <p:spPr>
          <a:xfrm>
            <a:off x="416560" y="276860"/>
            <a:ext cx="7566660"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rtl="0" eaLnBrk="1" latinLnBrk="0" hangingPunct="1">
              <a:lnSpc>
                <a:spcPct val="120000"/>
              </a:lnSpc>
            </a:pPr>
            <a:r>
              <a:rPr 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P147-149 </a:t>
            </a:r>
            <a:r>
              <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坚持依宪治国、依宪执政</a:t>
            </a:r>
            <a:endPar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endParaRPr>
          </a:p>
        </p:txBody>
      </p:sp>
      <p:sp>
        <p:nvSpPr>
          <p:cNvPr id="16" name="文本框 15"/>
          <p:cNvSpPr txBox="1"/>
          <p:nvPr/>
        </p:nvSpPr>
        <p:spPr>
          <a:xfrm>
            <a:off x="3198495" y="1624965"/>
            <a:ext cx="8993505" cy="45231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58800" algn="l" fontAlgn="auto">
              <a:lnSpc>
                <a:spcPct val="150000"/>
              </a:lnSpc>
              <a:defRPr/>
            </a:pPr>
            <a:r>
              <a:rPr lang="zh-CN" altLang="en-US" sz="2400" dirty="0">
                <a:solidFill>
                  <a:schemeClr val="tx1"/>
                </a:solidFill>
                <a:latin typeface="方正粗黑宋简体" panose="02000000000000000000" charset="-122"/>
                <a:ea typeface="方正粗黑宋简体" panose="02000000000000000000" charset="-122"/>
                <a:sym typeface="+mn-ea"/>
              </a:rPr>
              <a:t>坚持依法治国首先要坚持依宪治国，坚持依法执政首先要坚持依宪执政。</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坚持依宪治国、依宪执政，必须</a:t>
            </a:r>
            <a:r>
              <a:rPr lang="zh-CN" altLang="en-US" sz="2400" u="sng" dirty="0">
                <a:solidFill>
                  <a:srgbClr val="C00000"/>
                </a:solidFill>
                <a:latin typeface="方正粗黑宋简体" panose="02000000000000000000" charset="-122"/>
                <a:ea typeface="方正粗黑宋简体" panose="02000000000000000000" charset="-122"/>
                <a:sym typeface="+mn-ea"/>
              </a:rPr>
              <a:t>加强宪法实施与监督</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加强宪法实施与监督，必须推进</a:t>
            </a:r>
            <a:r>
              <a:rPr lang="zh-CN" altLang="en-US" sz="2400" u="sng" dirty="0">
                <a:solidFill>
                  <a:srgbClr val="C00000"/>
                </a:solidFill>
                <a:latin typeface="方正粗黑宋简体" panose="02000000000000000000" charset="-122"/>
                <a:ea typeface="方正粗黑宋简体" panose="02000000000000000000" charset="-122"/>
                <a:sym typeface="+mn-ea"/>
              </a:rPr>
              <a:t>合宪性审查工作，维护宪法权威</a:t>
            </a:r>
            <a:r>
              <a:rPr lang="zh-CN" altLang="en-US" sz="2400" dirty="0">
                <a:solidFill>
                  <a:schemeClr val="tx1"/>
                </a:solidFill>
                <a:latin typeface="方正粗黑宋简体" panose="02000000000000000000" charset="-122"/>
                <a:ea typeface="方正粗黑宋简体" panose="02000000000000000000" charset="-122"/>
                <a:sym typeface="+mn-ea"/>
              </a:rPr>
              <a:t>。 </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粗黑宋简体" panose="02000000000000000000" charset="-122"/>
                <a:ea typeface="方正粗黑宋简体" panose="02000000000000000000" charset="-122"/>
                <a:sym typeface="+mn-ea"/>
              </a:rPr>
              <a:t>我们坚持的依宪治国、依宪执政，与西方所谓的“宪政”有本质的不同。</a:t>
            </a:r>
            <a:endParaRPr kumimoji="0" lang="zh-CN" altLang="en-US" sz="2400" b="1" u="none" strike="noStrike" kern="1200" cap="none" spc="0" normalizeH="0" baseline="0" noProof="0" dirty="0">
              <a:ln>
                <a:noFill/>
              </a:ln>
              <a:solidFill>
                <a:srgbClr val="C00000"/>
              </a:solidFill>
              <a:effectLst/>
              <a:uLnTx/>
              <a:uFillTx/>
              <a:latin typeface="方正粗黑宋简体" panose="02000000000000000000" charset="-122"/>
              <a:ea typeface="方正粗黑宋简体" panose="02000000000000000000" charset="-122"/>
              <a:cs typeface="+mn-cs"/>
              <a:sym typeface="+mn-ea"/>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483236" y="-341094"/>
            <a:ext cx="2708764" cy="2264164"/>
          </a:xfrm>
          <a:prstGeom prst="rect">
            <a:avLst/>
          </a:prstGeom>
        </p:spPr>
      </p:pic>
      <p:sp>
        <p:nvSpPr>
          <p:cNvPr id="3" name="矩形 2"/>
          <p:cNvSpPr/>
          <p:nvPr/>
        </p:nvSpPr>
        <p:spPr>
          <a:xfrm>
            <a:off x="0" y="6560598"/>
            <a:ext cx="12192000" cy="297402"/>
          </a:xfrm>
          <a:prstGeom prst="rect">
            <a:avLst/>
          </a:prstGeom>
          <a:solidFill>
            <a:schemeClr val="accent6">
              <a:alpha val="7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0" y="6582410"/>
            <a:ext cx="2369820" cy="275590"/>
          </a:xfrm>
          <a:prstGeom prst="rect">
            <a:avLst/>
          </a:prstGeom>
          <a:noFill/>
        </p:spPr>
        <p:txBody>
          <a:bodyPr wrap="none" rtlCol="0" anchor="t">
            <a:spAutoFit/>
          </a:bodyPr>
          <a:lstStyle/>
          <a:p>
            <a:r>
              <a:rPr lang="zh-CN" altLang="en-US" sz="1200" spc="600" dirty="0">
                <a:solidFill>
                  <a:srgbClr val="186299"/>
                </a:solidFill>
                <a:latin typeface="方正粗黑宋简体" panose="02000000000000000000" charset="-122"/>
                <a:ea typeface="方正粗黑宋简体" panose="02000000000000000000" charset="-122"/>
                <a:sym typeface="+mn-ea"/>
              </a:rPr>
              <a:t>知行合一   经世致用</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strVal val="4/3*#ppt_w"/>
                                          </p:val>
                                        </p:tav>
                                        <p:tav tm="100000">
                                          <p:val>
                                            <p:strVal val="#ppt_w"/>
                                          </p:val>
                                        </p:tav>
                                      </p:tavLst>
                                    </p:anim>
                                    <p:anim calcmode="lin" valueType="num">
                                      <p:cBhvr>
                                        <p:cTn id="8" dur="75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0"/>
                            </p:stCondLst>
                            <p:childTnLst>
                              <p:par>
                                <p:cTn id="10" presetID="2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2"/>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500"/>
                                        <p:tgtEl>
                                          <p:spTgt spid="8"/>
                                        </p:tgtEl>
                                      </p:cBhvr>
                                    </p:animEffect>
                                  </p:childTnLst>
                                </p:cTn>
                              </p:par>
                            </p:childTnLst>
                          </p:cTn>
                        </p:par>
                        <p:par>
                          <p:cTn id="15" fill="hold">
                            <p:stCondLst>
                              <p:cond delay="1500"/>
                            </p:stCondLst>
                            <p:childTnLst>
                              <p:par>
                                <p:cTn id="16" presetID="14" presetClass="entr" presetSubtype="5" fill="hold" grpId="1"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46955" y="1279525"/>
            <a:ext cx="6615430" cy="2861310"/>
          </a:xfrm>
          <a:prstGeom prst="rect">
            <a:avLst/>
          </a:prstGeom>
        </p:spPr>
        <p:txBody>
          <a:bodyPr wrap="square">
            <a:spAutoFit/>
          </a:bodyPr>
          <a:lstStyle/>
          <a:p>
            <a:pPr indent="609600" algn="l" fontAlgn="auto">
              <a:lnSpc>
                <a:spcPct val="150000"/>
              </a:lnSpc>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深化文化体制改革，解放和发展文化生产力，加快构建</a:t>
            </a:r>
            <a:r>
              <a:rPr lang="zh-CN" altLang="en-US" sz="2400" b="1" dirty="0">
                <a:solidFill>
                  <a:srgbClr val="C00000"/>
                </a:solidFill>
                <a:latin typeface="方正粗黑宋简体" panose="02000000000000000000" charset="-122"/>
                <a:ea typeface="方正粗黑宋简体" panose="02000000000000000000" charset="-122"/>
                <a:sym typeface="+mn-ea"/>
              </a:rPr>
              <a:t>把社会效益放在首位、社会效益和经济效益相统一</a:t>
            </a:r>
            <a:r>
              <a:rPr lang="zh-CN" altLang="en-US" sz="2400" dirty="0">
                <a:solidFill>
                  <a:schemeClr val="tx1"/>
                </a:solidFill>
                <a:latin typeface="方正粗黑宋简体" panose="02000000000000000000" charset="-122"/>
                <a:ea typeface="方正粗黑宋简体" panose="02000000000000000000" charset="-122"/>
                <a:sym typeface="+mn-ea"/>
              </a:rPr>
              <a:t>的文化创作生产体制机制，推动新时代中国特色社会主义文化事业和文化产业繁荣发展。</a:t>
            </a:r>
            <a:endParaRPr lang="zh-CN" altLang="en-US" sz="2400" dirty="0">
              <a:solidFill>
                <a:schemeClr val="tx1"/>
              </a:solidFill>
              <a:latin typeface="方正粗黑宋简体" panose="02000000000000000000" charset="-122"/>
              <a:ea typeface="方正粗黑宋简体" panose="02000000000000000000" charset="-122"/>
              <a:sym typeface="+mn-ea"/>
            </a:endParaRPr>
          </a:p>
        </p:txBody>
      </p:sp>
      <p:sp>
        <p:nvSpPr>
          <p:cNvPr id="26" name="TextBox 11"/>
          <p:cNvSpPr txBox="1"/>
          <p:nvPr/>
        </p:nvSpPr>
        <p:spPr>
          <a:xfrm>
            <a:off x="5066030" y="4316730"/>
            <a:ext cx="6532245" cy="460375"/>
          </a:xfrm>
          <a:prstGeom prst="rect">
            <a:avLst/>
          </a:prstGeom>
          <a:noFill/>
        </p:spPr>
        <p:txBody>
          <a:bodyPr wrap="square" rtlCol="0">
            <a:spAutoFit/>
          </a:bodyPr>
          <a:lstStyle/>
          <a:p>
            <a:r>
              <a:rPr lang="zh-CN" sz="2400" dirty="0">
                <a:solidFill>
                  <a:schemeClr val="tx1"/>
                </a:solidFill>
                <a:latin typeface="方正粗黑宋简体" panose="02000000000000000000" charset="-122"/>
                <a:ea typeface="方正粗黑宋简体" panose="02000000000000000000" charset="-122"/>
              </a:rPr>
              <a:t>发展文化事业，完善公共文化服务体系。</a:t>
            </a:r>
            <a:endParaRPr lang="zh-CN" sz="2400" dirty="0">
              <a:solidFill>
                <a:schemeClr val="tx1"/>
              </a:solidFill>
              <a:latin typeface="方正粗黑宋简体" panose="02000000000000000000" charset="-122"/>
              <a:ea typeface="方正粗黑宋简体" panose="02000000000000000000" charset="-122"/>
            </a:endParaRPr>
          </a:p>
        </p:txBody>
      </p:sp>
      <p:sp>
        <p:nvSpPr>
          <p:cNvPr id="29" name="TextBox 11"/>
          <p:cNvSpPr txBox="1"/>
          <p:nvPr/>
        </p:nvSpPr>
        <p:spPr>
          <a:xfrm>
            <a:off x="5066030" y="5158105"/>
            <a:ext cx="6177280" cy="460375"/>
          </a:xfrm>
          <a:prstGeom prst="rect">
            <a:avLst/>
          </a:prstGeom>
          <a:noFill/>
        </p:spPr>
        <p:txBody>
          <a:bodyPr wrap="square" rtlCol="0">
            <a:spAutoFit/>
          </a:bodyPr>
          <a:lstStyle/>
          <a:p>
            <a:pPr indent="0" fontAlgn="auto"/>
            <a:r>
              <a:rPr lang="zh-CN" sz="2400" dirty="0">
                <a:solidFill>
                  <a:schemeClr val="tx1"/>
                </a:solidFill>
                <a:latin typeface="方正粗黑宋简体" panose="02000000000000000000" charset="-122"/>
                <a:ea typeface="方正粗黑宋简体" panose="02000000000000000000" charset="-122"/>
              </a:rPr>
              <a:t>发展文化产业，健全现代文化产业结构。</a:t>
            </a:r>
            <a:endParaRPr lang="zh-CN" sz="2400" dirty="0">
              <a:solidFill>
                <a:schemeClr val="tx1"/>
              </a:solidFill>
              <a:latin typeface="方正粗黑宋简体" panose="02000000000000000000" charset="-122"/>
              <a:ea typeface="方正粗黑宋简体" panose="02000000000000000000" charset="-122"/>
            </a:endParaRPr>
          </a:p>
        </p:txBody>
      </p:sp>
      <p:pic>
        <p:nvPicPr>
          <p:cNvPr id="2" name="图片 1" descr="IMG_9183"/>
          <p:cNvPicPr>
            <a:picLocks noChangeAspect="1"/>
          </p:cNvPicPr>
          <p:nvPr/>
        </p:nvPicPr>
        <p:blipFill>
          <a:blip r:embed="rId1"/>
          <a:stretch>
            <a:fillRect/>
          </a:stretch>
        </p:blipFill>
        <p:spPr>
          <a:xfrm>
            <a:off x="652145" y="1161240"/>
            <a:ext cx="3659505" cy="5490845"/>
          </a:xfrm>
          <a:prstGeom prst="rect">
            <a:avLst/>
          </a:prstGeom>
        </p:spPr>
      </p:pic>
      <p:sp>
        <p:nvSpPr>
          <p:cNvPr id="3" name="文本框 2"/>
          <p:cNvSpPr txBox="1"/>
          <p:nvPr>
            <p:custDataLst>
              <p:tags r:id="rId2"/>
            </p:custDataLst>
          </p:nvPr>
        </p:nvSpPr>
        <p:spPr>
          <a:xfrm>
            <a:off x="416560" y="276860"/>
            <a:ext cx="9831070"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rtl="0" eaLnBrk="1" latinLnBrk="0" hangingPunct="1">
              <a:lnSpc>
                <a:spcPct val="120000"/>
              </a:lnSpc>
            </a:pPr>
            <a:r>
              <a:rPr 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P183-184 </a:t>
            </a:r>
            <a:r>
              <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着力推动文化事业和文化产业</a:t>
            </a:r>
            <a:r>
              <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繁荣发展</a:t>
            </a:r>
            <a:endPar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par>
                          <p:cTn id="8" fill="hold">
                            <p:stCondLst>
                              <p:cond delay="2000"/>
                            </p:stCondLst>
                            <p:childTnLst>
                              <p:par>
                                <p:cTn id="9" presetID="2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MG_0355"/>
          <p:cNvPicPr>
            <a:picLocks noChangeAspect="1"/>
          </p:cNvPicPr>
          <p:nvPr/>
        </p:nvPicPr>
        <p:blipFill>
          <a:blip r:embed="rId1"/>
          <a:stretch>
            <a:fillRect/>
          </a:stretch>
        </p:blipFill>
        <p:spPr>
          <a:xfrm>
            <a:off x="2075180" y="4152265"/>
            <a:ext cx="2733675" cy="1898015"/>
          </a:xfrm>
          <a:prstGeom prst="rect">
            <a:avLst/>
          </a:prstGeom>
        </p:spPr>
      </p:pic>
      <p:pic>
        <p:nvPicPr>
          <p:cNvPr id="3" name="图片 2" descr="IMG_9196"/>
          <p:cNvPicPr>
            <a:picLocks noChangeAspect="1"/>
          </p:cNvPicPr>
          <p:nvPr/>
        </p:nvPicPr>
        <p:blipFill>
          <a:blip r:embed="rId2"/>
          <a:stretch>
            <a:fillRect/>
          </a:stretch>
        </p:blipFill>
        <p:spPr>
          <a:xfrm>
            <a:off x="2075180" y="968375"/>
            <a:ext cx="1922780" cy="2753360"/>
          </a:xfrm>
          <a:prstGeom prst="rect">
            <a:avLst/>
          </a:prstGeom>
        </p:spPr>
      </p:pic>
      <p:pic>
        <p:nvPicPr>
          <p:cNvPr id="2" name="图片 1" descr="IMG_8319"/>
          <p:cNvPicPr>
            <a:picLocks noChangeAspect="1"/>
          </p:cNvPicPr>
          <p:nvPr/>
        </p:nvPicPr>
        <p:blipFill>
          <a:blip r:embed="rId3"/>
          <a:stretch>
            <a:fillRect/>
          </a:stretch>
        </p:blipFill>
        <p:spPr>
          <a:xfrm>
            <a:off x="12700" y="3528695"/>
            <a:ext cx="1899920" cy="2862580"/>
          </a:xfrm>
          <a:prstGeom prst="rect">
            <a:avLst/>
          </a:prstGeom>
        </p:spPr>
      </p:pic>
      <p:sp>
        <p:nvSpPr>
          <p:cNvPr id="15" name="文本框 14"/>
          <p:cNvSpPr txBox="1"/>
          <p:nvPr/>
        </p:nvSpPr>
        <p:spPr>
          <a:xfrm>
            <a:off x="4378325" y="627380"/>
            <a:ext cx="7367270" cy="2030095"/>
          </a:xfrm>
          <a:prstGeom prst="rect">
            <a:avLst/>
          </a:prstGeom>
          <a:noFill/>
          <a:ln w="50800">
            <a:solidFill>
              <a:srgbClr val="C00000"/>
            </a:solidFill>
          </a:ln>
        </p:spPr>
        <p:txBody>
          <a:bodyPr wrap="square" rtlCol="0">
            <a:spAutoFit/>
          </a:bodyPr>
          <a:lstStyle/>
          <a:p>
            <a:pPr marR="0" lvl="0" indent="711200" algn="l" defTabSz="914400" rtl="0" fontAlgn="auto">
              <a:lnSpc>
                <a:spcPct val="150000"/>
              </a:lnSpc>
              <a:spcBef>
                <a:spcPts val="0"/>
              </a:spcBef>
              <a:spcAft>
                <a:spcPts val="0"/>
              </a:spcAft>
              <a:buClrTx/>
              <a:buSzTx/>
              <a:buFontTx/>
              <a:buNone/>
              <a:defRPr/>
              <a:extLst>
                <a:ext uri="{35155182-B16C-46BC-9424-99874614C6A1}">
                  <wpsdc:indentchars xmlns:wpsdc="http://www.wps.cn/officeDocument/2017/drawingmlCustomData" val="200" checksum="3773799597"/>
                </a:ext>
              </a:extLst>
            </a:pPr>
            <a:r>
              <a:rPr lang="en-US" altLang="zh-CN" sz="2800" dirty="0">
                <a:solidFill>
                  <a:schemeClr val="tx1"/>
                </a:solidFill>
                <a:latin typeface="方正粗黑宋简体" panose="02000000000000000000" charset="-122"/>
                <a:ea typeface="方正粗黑宋简体" panose="02000000000000000000" charset="-122"/>
                <a:sym typeface="+mn-ea"/>
              </a:rPr>
              <a:t>扩展：关注《哪吒2》等案例、党的二十届三中全会《中共中央关于进一步全面深化改革 推进中国式现代化的决定》第十部分内容</a:t>
            </a:r>
            <a:r>
              <a:rPr lang="zh-CN" altLang="en-US" sz="2800" dirty="0">
                <a:solidFill>
                  <a:schemeClr val="tx1"/>
                </a:solidFill>
                <a:latin typeface="方正粗黑宋简体" panose="02000000000000000000" charset="-122"/>
                <a:ea typeface="方正粗黑宋简体" panose="02000000000000000000" charset="-122"/>
                <a:sym typeface="+mn-ea"/>
              </a:rPr>
              <a:t>。</a:t>
            </a:r>
            <a:endParaRPr lang="zh-CN" altLang="en-US" sz="2800" dirty="0">
              <a:solidFill>
                <a:schemeClr val="tx1"/>
              </a:solidFill>
              <a:latin typeface="方正粗黑宋简体" panose="02000000000000000000" charset="-122"/>
              <a:ea typeface="方正粗黑宋简体" panose="02000000000000000000" charset="-122"/>
              <a:sym typeface="+mn-ea"/>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959" y="157270"/>
            <a:ext cx="2062742" cy="562417"/>
          </a:xfrm>
          <a:prstGeom prst="rect">
            <a:avLst/>
          </a:prstGeom>
        </p:spPr>
      </p:pic>
      <p:sp>
        <p:nvSpPr>
          <p:cNvPr id="7" name="文本框 6"/>
          <p:cNvSpPr txBox="1"/>
          <p:nvPr/>
        </p:nvSpPr>
        <p:spPr>
          <a:xfrm>
            <a:off x="4972050" y="3234055"/>
            <a:ext cx="7026910" cy="3157220"/>
          </a:xfrm>
          <a:prstGeom prst="rect">
            <a:avLst/>
          </a:prstGeom>
          <a:noFill/>
        </p:spPr>
        <p:txBody>
          <a:bodyPr wrap="square" rtlCol="0">
            <a:noAutofit/>
          </a:bodyPr>
          <a:p>
            <a:pPr indent="558800" fontAlgn="auto">
              <a:lnSpc>
                <a:spcPct val="150000"/>
              </a:lnSpc>
              <a:extLst>
                <a:ext uri="{35155182-B16C-46BC-9424-99874614C6A1}">
                  <wpsdc:indentchars xmlns:wpsdc="http://www.wps.cn/officeDocument/2017/drawingmlCustomData" val="200" checksum="1956455923"/>
                </a:ext>
              </a:extLst>
            </a:pPr>
            <a:r>
              <a:rPr lang="zh-CN" altLang="en-US" sz="2200" b="1">
                <a:solidFill>
                  <a:srgbClr val="C00000"/>
                </a:solidFill>
              </a:rPr>
              <a:t>十、深化文化体制机制改革</a:t>
            </a:r>
            <a:endParaRPr lang="zh-CN" altLang="en-US" sz="2200" b="1">
              <a:solidFill>
                <a:srgbClr val="C00000"/>
              </a:solidFill>
            </a:endParaRPr>
          </a:p>
          <a:p>
            <a:pPr indent="558800" fontAlgn="auto">
              <a:lnSpc>
                <a:spcPct val="150000"/>
              </a:lnSpc>
              <a:extLst>
                <a:ext uri="{35155182-B16C-46BC-9424-99874614C6A1}">
                  <wpsdc:indentchars xmlns:wpsdc="http://www.wps.cn/officeDocument/2017/drawingmlCustomData" val="200" checksum="1956455923"/>
                </a:ext>
              </a:extLst>
            </a:pPr>
            <a:r>
              <a:rPr lang="zh-CN" altLang="en-US" sz="2200"/>
              <a:t>中国式现代化是物质文明和精神文明相协调的现代化。必须增强文化自信，发展社会主义先进文化，弘扬革命文化，传承中华优秀传统文化，加快适应信息技术迅猛发展新形势，培育形成规模宏大的优秀文化人才队伍，激发全民族文化创新创造活力。</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par>
    </p:tnLst>
    <p:bldLst>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
        <p:nvSpPr>
          <p:cNvPr id="34" name="Diamond 33"/>
          <p:cNvSpPr/>
          <p:nvPr/>
        </p:nvSpPr>
        <p:spPr>
          <a:xfrm>
            <a:off x="5597816" y="4332749"/>
            <a:ext cx="615366" cy="615366"/>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pin heiti" charset="-122"/>
              <a:ea typeface="inpin heiti" charset="-122"/>
            </a:endParaRPr>
          </a:p>
        </p:txBody>
      </p:sp>
      <p:sp>
        <p:nvSpPr>
          <p:cNvPr id="16" name="文本框 15"/>
          <p:cNvSpPr txBox="1"/>
          <p:nvPr/>
        </p:nvSpPr>
        <p:spPr>
          <a:xfrm>
            <a:off x="3672205" y="1771650"/>
            <a:ext cx="8169910" cy="39693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58800" algn="l" fontAlgn="auto">
              <a:lnSpc>
                <a:spcPct val="150000"/>
              </a:lnSpc>
              <a:defRPr/>
            </a:pPr>
            <a:r>
              <a:rPr lang="zh-CN" altLang="en-US" sz="2400" dirty="0">
                <a:solidFill>
                  <a:schemeClr val="tx1"/>
                </a:solidFill>
                <a:latin typeface="方正粗黑宋简体" panose="02000000000000000000" charset="-122"/>
                <a:ea typeface="方正粗黑宋简体" panose="02000000000000000000" charset="-122"/>
                <a:sym typeface="+mn-ea"/>
              </a:rPr>
              <a:t>第一，加强统筹协调。</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第二，深入推进能源革命。</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第三，推进工业、建筑、交通等领域清洁低碳转型。</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第四，提升生态系统碳汇能力。</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第五，完善“双碳”基础制度。</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第六，狠抓核心技术攻关，强化“双碳”专业人才培养。</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第七，积极参与应对气候变化全球治理。</a:t>
            </a:r>
            <a:endParaRPr kumimoji="0" lang="zh-CN" altLang="en-US" sz="24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SimSong Regular" panose="02020300000000000000" charset="-122"/>
              <a:sym typeface="+mn-ea"/>
            </a:endParaRPr>
          </a:p>
        </p:txBody>
      </p:sp>
      <p:sp>
        <p:nvSpPr>
          <p:cNvPr id="4" name="文本框 3"/>
          <p:cNvSpPr txBox="1"/>
          <p:nvPr/>
        </p:nvSpPr>
        <p:spPr>
          <a:xfrm>
            <a:off x="3792855" y="211455"/>
            <a:ext cx="7732395" cy="737235"/>
          </a:xfrm>
          <a:prstGeom prst="rect">
            <a:avLst/>
          </a:prstGeom>
          <a:noFill/>
        </p:spPr>
        <p:txBody>
          <a:bodyPr wrap="square" rtlCol="0">
            <a:spAutoFit/>
          </a:bodyPr>
          <a:lstStyle/>
          <a:p>
            <a:pPr lvl="0" algn="l">
              <a:lnSpc>
                <a:spcPct val="150000"/>
              </a:lnSpc>
              <a:defRPr/>
            </a:pPr>
            <a:r>
              <a:rPr lang="en-US" altLang="zh-CN" sz="2800" dirty="0">
                <a:solidFill>
                  <a:schemeClr val="tx1"/>
                </a:solidFill>
                <a:latin typeface="方正粗黑宋简体" panose="02000000000000000000" charset="-122"/>
                <a:ea typeface="方正粗黑宋简体" panose="02000000000000000000" charset="-122"/>
                <a:sym typeface="+mn-ea"/>
              </a:rPr>
              <a:t>P236-238 </a:t>
            </a:r>
            <a:r>
              <a:rPr lang="zh-CN" altLang="en-US" sz="2800" dirty="0">
                <a:solidFill>
                  <a:schemeClr val="tx1"/>
                </a:solidFill>
                <a:latin typeface="方正粗黑宋简体" panose="02000000000000000000" charset="-122"/>
                <a:ea typeface="方正粗黑宋简体" panose="02000000000000000000" charset="-122"/>
                <a:sym typeface="+mn-ea"/>
              </a:rPr>
              <a:t>积极稳妥推进碳达峰碳中和</a:t>
            </a:r>
            <a:endParaRPr lang="zh-CN" altLang="en-US" sz="2800" dirty="0">
              <a:solidFill>
                <a:schemeClr val="tx1"/>
              </a:solidFill>
              <a:latin typeface="方正粗黑宋简体" panose="02000000000000000000" charset="-122"/>
              <a:ea typeface="方正粗黑宋简体" panose="02000000000000000000" charset="-122"/>
              <a:sym typeface="+mn-ea"/>
            </a:endParaRPr>
          </a:p>
        </p:txBody>
      </p:sp>
      <p:pic>
        <p:nvPicPr>
          <p:cNvPr id="3" name="图片 2" descr="2019-03-23 05.05.28 1"/>
          <p:cNvPicPr>
            <a:picLocks noChangeAspect="1"/>
          </p:cNvPicPr>
          <p:nvPr/>
        </p:nvPicPr>
        <p:blipFill>
          <a:blip r:embed="rId1"/>
          <a:stretch>
            <a:fillRect/>
          </a:stretch>
        </p:blipFill>
        <p:spPr>
          <a:xfrm>
            <a:off x="-1447165" y="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8" presetClass="entr" presetSubtype="6" fill="hold" grpId="2"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Right)">
                                      <p:cBhvr>
                                        <p:cTn id="13" dur="500"/>
                                        <p:tgtEl>
                                          <p:spTgt spid="4"/>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6" grpId="0"/>
      <p:bldP spid="16" grpId="1"/>
      <p:bldP spid="4" grpId="0"/>
      <p:bldP spid="4" grpId="1"/>
      <p:bldP spid="4"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521190" y="1232535"/>
            <a:ext cx="6011545" cy="5306695"/>
          </a:xfrm>
          <a:prstGeom prst="rect">
            <a:avLst/>
          </a:prstGeom>
        </p:spPr>
      </p:pic>
      <p:sp>
        <p:nvSpPr>
          <p:cNvPr id="8" name="文本框 7"/>
          <p:cNvSpPr txBox="1"/>
          <p:nvPr/>
        </p:nvSpPr>
        <p:spPr>
          <a:xfrm>
            <a:off x="497840" y="177800"/>
            <a:ext cx="10674350"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P227-228 </a:t>
            </a:r>
            <a:r>
              <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绿水青山就是金山银山</a:t>
            </a:r>
            <a:endPar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endParaRPr>
          </a:p>
        </p:txBody>
      </p:sp>
      <p:sp>
        <p:nvSpPr>
          <p:cNvPr id="10" name="文本框 9"/>
          <p:cNvSpPr txBox="1"/>
          <p:nvPr/>
        </p:nvSpPr>
        <p:spPr>
          <a:xfrm>
            <a:off x="666750" y="1232535"/>
            <a:ext cx="8418195" cy="5077460"/>
          </a:xfrm>
          <a:prstGeom prst="rect">
            <a:avLst/>
          </a:prstGeom>
          <a:noFill/>
        </p:spPr>
        <p:txBody>
          <a:bodyPr wrap="square" rtlCol="0">
            <a:spAutoFit/>
          </a:bodyPr>
          <a:lstStyle/>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绿水青山就是金山银山，</a:t>
            </a:r>
            <a:r>
              <a:rPr lang="zh-CN" altLang="en-US" sz="2400" b="1" dirty="0">
                <a:solidFill>
                  <a:srgbClr val="C00000"/>
                </a:solidFill>
                <a:latin typeface="方正粗黑宋简体" panose="02000000000000000000" charset="-122"/>
                <a:ea typeface="方正粗黑宋简体" panose="02000000000000000000" charset="-122"/>
                <a:sym typeface="+mn-ea"/>
              </a:rPr>
              <a:t>阐明了生态环境保护和经济发展的辩证统一关系</a:t>
            </a:r>
            <a:r>
              <a:rPr lang="zh-CN" altLang="en-US" sz="2400" dirty="0">
                <a:solidFill>
                  <a:schemeClr val="tx1"/>
                </a:solidFill>
                <a:latin typeface="方正粗黑宋简体" panose="02000000000000000000" charset="-122"/>
                <a:ea typeface="方正粗黑宋简体" panose="02000000000000000000" charset="-122"/>
                <a:sym typeface="+mn-ea"/>
              </a:rPr>
              <a:t>，指明了实现发展和保护协同共生的</a:t>
            </a:r>
            <a:r>
              <a:rPr lang="zh-CN" altLang="en-US" sz="2400" dirty="0">
                <a:solidFill>
                  <a:schemeClr val="tx1"/>
                </a:solidFill>
                <a:latin typeface="方正粗黑宋简体" panose="02000000000000000000" charset="-122"/>
                <a:ea typeface="方正粗黑宋简体" panose="02000000000000000000" charset="-122"/>
                <a:sym typeface="+mn-ea"/>
              </a:rPr>
              <a:t>新路径。</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粗黑宋简体" panose="02000000000000000000" charset="-122"/>
                <a:ea typeface="方正粗黑宋简体" panose="02000000000000000000" charset="-122"/>
                <a:sym typeface="+mn-ea"/>
              </a:rPr>
              <a:t>既要金山银山，又要绿水青山；</a:t>
            </a:r>
            <a:endParaRPr lang="zh-CN" altLang="en-US" sz="2400" b="1" dirty="0">
              <a:solidFill>
                <a:srgbClr val="C00000"/>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粗黑宋简体" panose="02000000000000000000" charset="-122"/>
                <a:ea typeface="方正粗黑宋简体" panose="02000000000000000000" charset="-122"/>
                <a:sym typeface="+mn-ea"/>
              </a:rPr>
              <a:t>宁要绿水青山，不要金山银山；</a:t>
            </a:r>
            <a:endParaRPr lang="zh-CN" altLang="en-US" sz="2400" b="1" dirty="0">
              <a:solidFill>
                <a:srgbClr val="C00000"/>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粗黑宋简体" panose="02000000000000000000" charset="-122"/>
                <a:ea typeface="方正粗黑宋简体" panose="02000000000000000000" charset="-122"/>
                <a:sym typeface="+mn-ea"/>
              </a:rPr>
              <a:t>绿水青山就是金山银山</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绿水青山不仅蕴含着无穷的经济价值，还能够源源不断创造综合效益，实现经济社会可持续发展，顺应人民群众对美好生活的</a:t>
            </a:r>
            <a:r>
              <a:rPr lang="zh-CN" altLang="en-US" sz="2400" dirty="0">
                <a:solidFill>
                  <a:schemeClr val="tx1"/>
                </a:solidFill>
                <a:latin typeface="方正粗黑宋简体" panose="02000000000000000000" charset="-122"/>
                <a:ea typeface="方正粗黑宋简体" panose="02000000000000000000" charset="-122"/>
                <a:sym typeface="+mn-ea"/>
              </a:rPr>
              <a:t>期待。</a:t>
            </a:r>
            <a:endParaRPr lang="zh-CN" altLang="en-US" sz="2400" dirty="0">
              <a:solidFill>
                <a:schemeClr val="tx1"/>
              </a:solidFill>
              <a:latin typeface="方正粗黑宋简体" panose="02000000000000000000" charset="-122"/>
              <a:ea typeface="方正粗黑宋简体" panose="02000000000000000000" charset="-122"/>
              <a:sym typeface="+mn-ea"/>
            </a:endParaRPr>
          </a:p>
        </p:txBody>
      </p:sp>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1790" y="276225"/>
            <a:ext cx="11162665"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P245-247 </a:t>
            </a:r>
            <a:r>
              <a:rPr lang="zh-CN" altLang="en-US" sz="2800" dirty="0">
                <a:latin typeface="方正粗黑宋简体" panose="02000000000000000000" charset="-122"/>
                <a:ea typeface="方正粗黑宋简体" panose="02000000000000000000" charset="-122"/>
                <a:sym typeface="+mn-ea"/>
              </a:rPr>
              <a:t>全面贯彻落实总体国家安全观</a:t>
            </a:r>
            <a:endParaRPr lang="zh-CN" altLang="en-US" sz="2800" dirty="0">
              <a:latin typeface="方正粗黑宋简体" panose="02000000000000000000" charset="-122"/>
              <a:ea typeface="方正粗黑宋简体" panose="02000000000000000000" charset="-122"/>
              <a:sym typeface="+mn-ea"/>
            </a:endParaRPr>
          </a:p>
        </p:txBody>
      </p:sp>
      <p:pic>
        <p:nvPicPr>
          <p:cNvPr id="6" name="图片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flipH="1">
            <a:off x="9483236" y="-341094"/>
            <a:ext cx="2708764" cy="2264164"/>
          </a:xfrm>
          <a:prstGeom prst="rect">
            <a:avLst/>
          </a:prstGeom>
        </p:spPr>
      </p:pic>
      <p:sp>
        <p:nvSpPr>
          <p:cNvPr id="10" name="文本框 9"/>
          <p:cNvSpPr txBox="1"/>
          <p:nvPr/>
        </p:nvSpPr>
        <p:spPr>
          <a:xfrm>
            <a:off x="351790" y="1176020"/>
            <a:ext cx="11162665" cy="5231130"/>
          </a:xfrm>
          <a:prstGeom prst="rect">
            <a:avLst/>
          </a:prstGeom>
          <a:noFill/>
        </p:spPr>
        <p:txBody>
          <a:bodyPr wrap="square" rtlCol="0">
            <a:spAutoFit/>
          </a:bodyPr>
          <a:lstStyle/>
          <a:p>
            <a:pPr lvl="0" indent="508000" algn="l" fontAlgn="auto">
              <a:lnSpc>
                <a:spcPct val="150000"/>
              </a:lnSpc>
              <a:spcBef>
                <a:spcPts val="600"/>
              </a:spcBef>
              <a:defRPr/>
            </a:pPr>
            <a:r>
              <a:rPr lang="zh-CN" altLang="en-US" sz="2400" dirty="0">
                <a:solidFill>
                  <a:schemeClr val="tx1"/>
                </a:solidFill>
                <a:latin typeface="方正粗黑宋简体" panose="02000000000000000000" charset="-122"/>
                <a:ea typeface="方正粗黑宋简体" panose="02000000000000000000" charset="-122"/>
                <a:sym typeface="+mn-ea"/>
              </a:rPr>
              <a:t>总体国家安全观的</a:t>
            </a:r>
            <a:r>
              <a:rPr lang="zh-CN" altLang="en-US" sz="2400" b="1" dirty="0">
                <a:solidFill>
                  <a:srgbClr val="C00000"/>
                </a:solidFill>
                <a:latin typeface="方正粗黑宋简体" panose="02000000000000000000" charset="-122"/>
                <a:ea typeface="方正粗黑宋简体" panose="02000000000000000000" charset="-122"/>
                <a:sym typeface="+mn-ea"/>
              </a:rPr>
              <a:t>内涵：以人民安全为宗旨、以政治安全为根本、以经济安全为基础、以军事科技文化社会安全为保障、以促进国际安全为依托</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spcBef>
                <a:spcPts val="600"/>
              </a:spcBef>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贯彻落实总体国家安全观的</a:t>
            </a:r>
            <a:r>
              <a:rPr lang="zh-CN" altLang="en-US" sz="2400" b="1" dirty="0">
                <a:solidFill>
                  <a:srgbClr val="C00000"/>
                </a:solidFill>
                <a:latin typeface="方正粗黑宋简体" panose="02000000000000000000" charset="-122"/>
                <a:ea typeface="方正粗黑宋简体" panose="02000000000000000000" charset="-122"/>
                <a:sym typeface="+mn-ea"/>
              </a:rPr>
              <a:t>重要性</a:t>
            </a:r>
            <a:r>
              <a:rPr lang="zh-CN" altLang="en-US" sz="2400" dirty="0">
                <a:solidFill>
                  <a:schemeClr val="tx1"/>
                </a:solidFill>
                <a:latin typeface="方正粗黑宋简体" panose="02000000000000000000" charset="-122"/>
                <a:ea typeface="方正粗黑宋简体" panose="02000000000000000000" charset="-122"/>
                <a:sym typeface="+mn-ea"/>
              </a:rPr>
              <a:t>：适应了进行具有许多新的历史特点的伟大斗争的新要求；回应了人民对国家安全的新期待；顺应了世界发展变化的新形势。</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spcBef>
                <a:spcPts val="600"/>
              </a:spcBef>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粗黑宋简体" panose="02000000000000000000" charset="-122"/>
                <a:ea typeface="方正粗黑宋简体" panose="02000000000000000000" charset="-122"/>
                <a:sym typeface="+mn-ea"/>
              </a:rPr>
              <a:t>“十个坚持”</a:t>
            </a:r>
            <a:r>
              <a:rPr lang="zh-CN" altLang="en-US" sz="2400" dirty="0">
                <a:solidFill>
                  <a:schemeClr val="tx1"/>
                </a:solidFill>
                <a:latin typeface="方正粗黑宋简体" panose="02000000000000000000" charset="-122"/>
                <a:ea typeface="方正粗黑宋简体" panose="02000000000000000000" charset="-122"/>
                <a:sym typeface="+mn-ea"/>
              </a:rPr>
              <a:t>：一是坚持党对国家安全工作的绝对领导，二是坚持中国特色国家安全道路，三是坚持以人民安全为宗旨，四是坚持统筹发展和安全，五是坚持把政治安全放在首要位置，六是坚持统筹推进各领域安全，七是坚持把防范化解国家安全风险摆在突出位置，八是坚持推进国际共同安全，九是坚持推进国家安全体系和能力现代化，十是坚持加强国家安全干部队伍建设。</a:t>
            </a:r>
            <a:endParaRPr lang="zh-CN" altLang="en-US" sz="2400" dirty="0">
              <a:solidFill>
                <a:schemeClr val="tx1"/>
              </a:solidFill>
              <a:latin typeface="方正粗黑宋简体" panose="02000000000000000000" charset="-122"/>
              <a:ea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415" y="2871659"/>
            <a:ext cx="892810" cy="36766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6" name="文本框 15"/>
          <p:cNvSpPr txBox="1"/>
          <p:nvPr/>
        </p:nvSpPr>
        <p:spPr>
          <a:xfrm>
            <a:off x="2537460" y="4243705"/>
            <a:ext cx="3825240" cy="922020"/>
          </a:xfrm>
          <a:prstGeom prst="rect">
            <a:avLst/>
          </a:prstGeom>
          <a:noFill/>
        </p:spPr>
        <p:txBody>
          <a:bodyPr wrap="square" rtlCol="0">
            <a:spAutoFit/>
          </a:bodyPr>
          <a:lstStyle/>
          <a:p>
            <a:r>
              <a:rPr lang="zh-CN" altLang="en-US" sz="5400" dirty="0">
                <a:solidFill>
                  <a:schemeClr val="tx1"/>
                </a:solidFill>
                <a:latin typeface="inpin heiti" charset="-122"/>
                <a:ea typeface="inpin heiti" charset="-122"/>
              </a:rPr>
              <a:t>题型</a:t>
            </a:r>
            <a:endParaRPr lang="zh-CN" altLang="en-US" sz="5400" dirty="0">
              <a:solidFill>
                <a:schemeClr val="tx1"/>
              </a:solidFill>
              <a:latin typeface="inpin heiti" charset="-122"/>
              <a:ea typeface="inpin heiti" charset="-122"/>
            </a:endParaRPr>
          </a:p>
        </p:txBody>
      </p:sp>
      <p:sp>
        <p:nvSpPr>
          <p:cNvPr id="8" name="文本框 7"/>
          <p:cNvSpPr txBox="1"/>
          <p:nvPr/>
        </p:nvSpPr>
        <p:spPr>
          <a:xfrm>
            <a:off x="5968435" y="1904939"/>
            <a:ext cx="554990" cy="768350"/>
          </a:xfrm>
          <a:prstGeom prst="rect">
            <a:avLst/>
          </a:prstGeom>
          <a:noFill/>
        </p:spPr>
        <p:txBody>
          <a:bodyPr wrap="square" rtlCol="0">
            <a:spAutoFit/>
          </a:bodyPr>
          <a:lstStyle/>
          <a:p>
            <a:pPr algn="ctr"/>
            <a:r>
              <a:rPr lang="en-US" altLang="zh-CN" sz="4400" dirty="0">
                <a:solidFill>
                  <a:schemeClr val="tx1">
                    <a:lumMod val="75000"/>
                    <a:lumOff val="25000"/>
                  </a:schemeClr>
                </a:solidFill>
                <a:latin typeface="inpin heiti" charset="-122"/>
                <a:ea typeface="inpin heiti" charset="-122"/>
              </a:rPr>
              <a:t>1</a:t>
            </a:r>
            <a:endParaRPr lang="en-US" altLang="zh-CN" sz="4400" dirty="0">
              <a:solidFill>
                <a:schemeClr val="tx1">
                  <a:lumMod val="75000"/>
                  <a:lumOff val="25000"/>
                </a:schemeClr>
              </a:solidFill>
              <a:latin typeface="inpin heiti" charset="-122"/>
              <a:ea typeface="inpin heiti" charset="-122"/>
            </a:endParaRPr>
          </a:p>
        </p:txBody>
      </p:sp>
      <p:cxnSp>
        <p:nvCxnSpPr>
          <p:cNvPr id="9" name="直接连接符 8"/>
          <p:cNvCxnSpPr/>
          <p:nvPr/>
        </p:nvCxnSpPr>
        <p:spPr>
          <a:xfrm>
            <a:off x="6687890" y="1981774"/>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52050" y="1843399"/>
            <a:ext cx="4384675" cy="829945"/>
          </a:xfrm>
          <a:prstGeom prst="rect">
            <a:avLst/>
          </a:prstGeom>
          <a:noFill/>
        </p:spPr>
        <p:txBody>
          <a:bodyPr wrap="square" rtlCol="0">
            <a:spAutoFit/>
          </a:bodyPr>
          <a:lstStyle/>
          <a:p>
            <a:pPr algn="l">
              <a:lnSpc>
                <a:spcPct val="150000"/>
              </a:lnSpc>
            </a:pPr>
            <a:r>
              <a:rPr lang="zh-CN" altLang="en-US"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简答题：</a:t>
            </a:r>
            <a:r>
              <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10 X 2 = 20</a:t>
            </a:r>
            <a:endPar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5968435" y="3014284"/>
            <a:ext cx="554990" cy="768350"/>
          </a:xfrm>
          <a:prstGeom prst="rect">
            <a:avLst/>
          </a:prstGeom>
          <a:noFill/>
        </p:spPr>
        <p:txBody>
          <a:bodyPr wrap="square" rtlCol="0">
            <a:spAutoFit/>
          </a:bodyPr>
          <a:lstStyle/>
          <a:p>
            <a:pPr algn="ctr"/>
            <a:r>
              <a:rPr lang="en-US" altLang="zh-CN" sz="4400" dirty="0">
                <a:solidFill>
                  <a:schemeClr val="tx1">
                    <a:lumMod val="75000"/>
                    <a:lumOff val="25000"/>
                  </a:schemeClr>
                </a:solidFill>
                <a:latin typeface="inpin heiti" charset="-122"/>
                <a:ea typeface="inpin heiti" charset="-122"/>
              </a:rPr>
              <a:t>2</a:t>
            </a:r>
            <a:endParaRPr lang="en-US" altLang="zh-CN" sz="4400" dirty="0">
              <a:solidFill>
                <a:schemeClr val="tx1">
                  <a:lumMod val="75000"/>
                  <a:lumOff val="25000"/>
                </a:schemeClr>
              </a:solidFill>
              <a:latin typeface="inpin heiti" charset="-122"/>
              <a:ea typeface="inpin heiti" charset="-122"/>
            </a:endParaRPr>
          </a:p>
        </p:txBody>
      </p:sp>
      <p:cxnSp>
        <p:nvCxnSpPr>
          <p:cNvPr id="11" name="直接连接符 10"/>
          <p:cNvCxnSpPr/>
          <p:nvPr/>
        </p:nvCxnSpPr>
        <p:spPr>
          <a:xfrm>
            <a:off x="6687890" y="3091119"/>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39350" y="2949514"/>
            <a:ext cx="4384675" cy="829945"/>
          </a:xfrm>
          <a:prstGeom prst="rect">
            <a:avLst/>
          </a:prstGeom>
          <a:noFill/>
        </p:spPr>
        <p:txBody>
          <a:bodyPr wrap="square" rtlCol="0">
            <a:spAutoFit/>
          </a:bodyPr>
          <a:lstStyle/>
          <a:p>
            <a:pPr algn="l">
              <a:lnSpc>
                <a:spcPct val="150000"/>
              </a:lnSpc>
            </a:pPr>
            <a:r>
              <a:rPr lang="zh-CN" altLang="en-US"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论述题：</a:t>
            </a:r>
            <a:r>
              <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15 X 2 = 30</a:t>
            </a:r>
            <a:endPar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13" name="文本框 12"/>
          <p:cNvSpPr txBox="1"/>
          <p:nvPr/>
        </p:nvSpPr>
        <p:spPr>
          <a:xfrm>
            <a:off x="5968435" y="4110294"/>
            <a:ext cx="554990" cy="768350"/>
          </a:xfrm>
          <a:prstGeom prst="rect">
            <a:avLst/>
          </a:prstGeom>
          <a:noFill/>
        </p:spPr>
        <p:txBody>
          <a:bodyPr wrap="square" rtlCol="0">
            <a:spAutoFit/>
          </a:bodyPr>
          <a:lstStyle/>
          <a:p>
            <a:pPr algn="ctr"/>
            <a:r>
              <a:rPr lang="en-US" altLang="zh-CN" sz="4400" dirty="0">
                <a:solidFill>
                  <a:schemeClr val="tx1">
                    <a:lumMod val="75000"/>
                    <a:lumOff val="25000"/>
                  </a:schemeClr>
                </a:solidFill>
                <a:latin typeface="inpin heiti" charset="-122"/>
                <a:ea typeface="inpin heiti" charset="-122"/>
              </a:rPr>
              <a:t>3</a:t>
            </a:r>
            <a:endParaRPr lang="en-US" altLang="zh-CN" sz="4400" dirty="0">
              <a:solidFill>
                <a:schemeClr val="tx1">
                  <a:lumMod val="75000"/>
                  <a:lumOff val="25000"/>
                </a:schemeClr>
              </a:solidFill>
              <a:latin typeface="inpin heiti" charset="-122"/>
              <a:ea typeface="inpin heiti" charset="-122"/>
            </a:endParaRPr>
          </a:p>
        </p:txBody>
      </p:sp>
      <p:cxnSp>
        <p:nvCxnSpPr>
          <p:cNvPr id="14" name="直接连接符 13"/>
          <p:cNvCxnSpPr/>
          <p:nvPr/>
        </p:nvCxnSpPr>
        <p:spPr>
          <a:xfrm>
            <a:off x="6687890" y="4187129"/>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903155" y="4056319"/>
            <a:ext cx="4384675" cy="829945"/>
          </a:xfrm>
          <a:prstGeom prst="rect">
            <a:avLst/>
          </a:prstGeom>
          <a:noFill/>
        </p:spPr>
        <p:txBody>
          <a:bodyPr wrap="square" rtlCol="0">
            <a:spAutoFit/>
          </a:bodyPr>
          <a:lstStyle/>
          <a:p>
            <a:pPr algn="l">
              <a:lnSpc>
                <a:spcPct val="150000"/>
              </a:lnSpc>
            </a:pPr>
            <a:r>
              <a:rPr lang="zh-CN" altLang="en-US"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辨析题：</a:t>
            </a:r>
            <a:r>
              <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15 X 2 = 30</a:t>
            </a:r>
            <a:endPar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17" name="文本框 16"/>
          <p:cNvSpPr txBox="1"/>
          <p:nvPr/>
        </p:nvSpPr>
        <p:spPr>
          <a:xfrm>
            <a:off x="5968435" y="5219639"/>
            <a:ext cx="554990" cy="768350"/>
          </a:xfrm>
          <a:prstGeom prst="rect">
            <a:avLst/>
          </a:prstGeom>
          <a:noFill/>
        </p:spPr>
        <p:txBody>
          <a:bodyPr wrap="square" rtlCol="0">
            <a:spAutoFit/>
          </a:bodyPr>
          <a:lstStyle/>
          <a:p>
            <a:pPr algn="ctr"/>
            <a:r>
              <a:rPr lang="en-US" altLang="zh-CN" sz="4400" dirty="0">
                <a:solidFill>
                  <a:schemeClr val="tx1">
                    <a:lumMod val="75000"/>
                    <a:lumOff val="25000"/>
                  </a:schemeClr>
                </a:solidFill>
                <a:latin typeface="inpin heiti" charset="-122"/>
                <a:ea typeface="inpin heiti" charset="-122"/>
              </a:rPr>
              <a:t>4</a:t>
            </a:r>
            <a:endParaRPr lang="en-US" altLang="zh-CN" sz="4400" dirty="0">
              <a:solidFill>
                <a:schemeClr val="tx1">
                  <a:lumMod val="75000"/>
                  <a:lumOff val="25000"/>
                </a:schemeClr>
              </a:solidFill>
              <a:latin typeface="inpin heiti" charset="-122"/>
              <a:ea typeface="inpin heiti" charset="-122"/>
            </a:endParaRPr>
          </a:p>
        </p:txBody>
      </p:sp>
      <p:cxnSp>
        <p:nvCxnSpPr>
          <p:cNvPr id="18" name="直接连接符 17"/>
          <p:cNvCxnSpPr/>
          <p:nvPr/>
        </p:nvCxnSpPr>
        <p:spPr>
          <a:xfrm>
            <a:off x="6687890" y="5296474"/>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903085" y="5165725"/>
            <a:ext cx="5118735" cy="829945"/>
          </a:xfrm>
          <a:prstGeom prst="rect">
            <a:avLst/>
          </a:prstGeom>
          <a:noFill/>
        </p:spPr>
        <p:txBody>
          <a:bodyPr wrap="square" rtlCol="0">
            <a:spAutoFit/>
          </a:bodyPr>
          <a:lstStyle/>
          <a:p>
            <a:pPr algn="l">
              <a:lnSpc>
                <a:spcPct val="150000"/>
              </a:lnSpc>
            </a:pPr>
            <a:r>
              <a:rPr lang="zh-CN" altLang="en-US"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材料分析题：</a:t>
            </a:r>
            <a:r>
              <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20 X1 = 20</a:t>
            </a:r>
            <a:endParaRPr lang="en-US" altLang="zh-CN" sz="3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85998" y="303883"/>
            <a:ext cx="2062742" cy="562417"/>
          </a:xfrm>
          <a:prstGeom prst="rect">
            <a:avLst/>
          </a:prstGeom>
        </p:spPr>
      </p:pic>
      <p:pic>
        <p:nvPicPr>
          <p:cNvPr id="3" name="图片 2"/>
          <p:cNvPicPr>
            <a:picLocks noChangeAspect="1"/>
          </p:cNvPicPr>
          <p:nvPr/>
        </p:nvPicPr>
        <p:blipFill rotWithShape="1">
          <a:blip r:embed="rId2"/>
          <a:srcRect/>
          <a:stretch>
            <a:fillRect/>
          </a:stretch>
        </p:blipFill>
        <p:spPr>
          <a:xfrm>
            <a:off x="721995" y="0"/>
            <a:ext cx="4830515" cy="370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500" fill="hold">
                                          <p:stCondLst>
                                            <p:cond delay="0"/>
                                          </p:stCondLst>
                                        </p:cTn>
                                        <p:tgtEl>
                                          <p:spTgt spid="3"/>
                                        </p:tgtEl>
                                      </p:cBhvr>
                                      <p:from x="0" y="0"/>
                                      <p:to x="100000" y="100000"/>
                                    </p:animScale>
                                    <p:anim to="" calcmode="lin" valueType="num">
                                      <p:cBhvr>
                                        <p:cTn id="8" dur="500" fill="hold">
                                          <p:stCondLst>
                                            <p:cond delay="0"/>
                                          </p:stCondLst>
                                        </p:cTn>
                                        <p:tgtEl>
                                          <p:spTgt spid="3"/>
                                        </p:tgtEl>
                                        <p:attrNameLst>
                                          <p:attrName>ppt_y</p:attrName>
                                        </p:attrNameLst>
                                      </p:cBhvr>
                                      <p:tavLst>
                                        <p:tav tm="0">
                                          <p:val>
                                            <p:strVal val="#ppt_y-0.5"/>
                                          </p:val>
                                        </p:tav>
                                        <p:tav tm="100000">
                                          <p:val>
                                            <p:fltVal val="0.26991"/>
                                          </p:val>
                                        </p:tav>
                                      </p:tavLst>
                                    </p:anim>
                                    <p:animEffect filter="fade">
                                      <p:cBhvr>
                                        <p:cTn id="9" dur="500">
                                          <p:stCondLst>
                                            <p:cond delay="0"/>
                                          </p:stCondLst>
                                        </p:cTn>
                                        <p:tgtEl>
                                          <p:spTgt spid="3"/>
                                        </p:tgtEl>
                                      </p:cBhvr>
                                    </p:animEffect>
                                    <p:anim to="" calcmode="lin" valueType="num">
                                      <p:cBhvr>
                                        <p:cTn id="10" dur="500" fill="hold">
                                          <p:stCondLst>
                                            <p:cond delay="0"/>
                                          </p:stCondLst>
                                        </p:cTn>
                                        <p:tgtEl>
                                          <p:spTgt spid="3"/>
                                        </p:tgtEl>
                                        <p:attrNameLst>
                                          <p:attrName>ppt_x</p:attrName>
                                        </p:attrNameLst>
                                      </p:cBhvr>
                                      <p:tavLst>
                                        <p:tav tm="0">
                                          <p:val>
                                            <p:fltVal val="0.578"/>
                                          </p:val>
                                        </p:tav>
                                        <p:tav tm="100000">
                                          <p:val>
                                            <p:fltVal val="0.25732"/>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par>
                          <p:cTn id="55" fill="hold">
                            <p:stCondLst>
                              <p:cond delay="5000"/>
                            </p:stCondLst>
                            <p:childTnLst>
                              <p:par>
                                <p:cTn id="56" presetID="22" presetClass="entr" presetSubtype="1"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6000"/>
                            </p:stCondLst>
                            <p:childTnLst>
                              <p:par>
                                <p:cTn id="64" presetID="53" presetClass="entr" presetSubtype="16"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par>
                          <p:cTn id="69" fill="hold">
                            <p:stCondLst>
                              <p:cond delay="6500"/>
                            </p:stCondLst>
                            <p:childTnLst>
                              <p:par>
                                <p:cTn id="70" presetID="22" presetClass="entr" presetSubtype="1"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childTnLst>
                          </p:cTn>
                        </p:par>
                        <p:par>
                          <p:cTn id="73" fill="hold">
                            <p:stCondLst>
                              <p:cond delay="7000"/>
                            </p:stCondLst>
                            <p:childTnLst>
                              <p:par>
                                <p:cTn id="74" presetID="22" presetClass="entr" presetSubtype="8"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8" grpId="0"/>
      <p:bldP spid="6" grpId="0"/>
      <p:bldP spid="10" grpId="0"/>
      <p:bldP spid="12" grpId="0"/>
      <p:bldP spid="13" grpId="0"/>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SC_3803-1"/>
          <p:cNvPicPr>
            <a:picLocks noChangeAspect="1"/>
          </p:cNvPicPr>
          <p:nvPr/>
        </p:nvPicPr>
        <p:blipFill>
          <a:blip r:embed="rId1"/>
          <a:stretch>
            <a:fillRect/>
          </a:stretch>
        </p:blipFill>
        <p:spPr>
          <a:xfrm>
            <a:off x="8568691" y="0"/>
            <a:ext cx="6844030" cy="6858000"/>
          </a:xfrm>
          <a:prstGeom prst="rect">
            <a:avLst/>
          </a:prstGeom>
        </p:spPr>
      </p:pic>
      <p:sp>
        <p:nvSpPr>
          <p:cNvPr id="8" name="文本框 7"/>
          <p:cNvSpPr txBox="1"/>
          <p:nvPr/>
        </p:nvSpPr>
        <p:spPr>
          <a:xfrm>
            <a:off x="497840" y="375920"/>
            <a:ext cx="10339070"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2800" u="none" strike="noStrike" kern="1200" cap="none" spc="0" normalizeH="0" baseline="0" noProof="0" dirty="0">
                <a:ln>
                  <a:noFill/>
                </a:ln>
                <a:solidFill>
                  <a:schemeClr val="tx1">
                    <a:lumMod val="75000"/>
                    <a:lumOff val="25000"/>
                  </a:schemeClr>
                </a:solidFill>
                <a:effectLst/>
                <a:uLnTx/>
                <a:uFillTx/>
                <a:latin typeface="方正粗黑宋简体" panose="02000000000000000000" charset="-122"/>
                <a:ea typeface="方正粗黑宋简体" panose="02000000000000000000" charset="-122"/>
                <a:cs typeface="+mn-cs"/>
              </a:rPr>
              <a:t>P281 </a:t>
            </a:r>
            <a:r>
              <a:rPr kumimoji="0" lang="zh-CN" altLang="en-US" sz="2800" u="none" strike="noStrike" kern="1200" cap="none" spc="0" normalizeH="0" baseline="0" noProof="0" dirty="0">
                <a:ln>
                  <a:noFill/>
                </a:ln>
                <a:solidFill>
                  <a:schemeClr val="tx1">
                    <a:lumMod val="75000"/>
                    <a:lumOff val="25000"/>
                  </a:schemeClr>
                </a:solidFill>
                <a:effectLst/>
                <a:uLnTx/>
                <a:uFillTx/>
                <a:latin typeface="方正粗黑宋简体" panose="02000000000000000000" charset="-122"/>
                <a:ea typeface="方正粗黑宋简体" panose="02000000000000000000" charset="-122"/>
                <a:cs typeface="+mn-cs"/>
              </a:rPr>
              <a:t>深化拓展平等开放合作的全球伙伴关系之中美关系</a:t>
            </a:r>
            <a:endParaRPr kumimoji="0" lang="zh-CN" altLang="en-US" sz="2800" u="none" strike="noStrike" kern="1200" cap="none" spc="0" normalizeH="0" baseline="0" noProof="0" dirty="0">
              <a:ln>
                <a:noFill/>
              </a:ln>
              <a:solidFill>
                <a:schemeClr val="tx1">
                  <a:lumMod val="75000"/>
                  <a:lumOff val="25000"/>
                </a:schemeClr>
              </a:solidFill>
              <a:effectLst/>
              <a:uLnTx/>
              <a:uFillTx/>
              <a:latin typeface="方正粗黑宋简体" panose="02000000000000000000" charset="-122"/>
              <a:ea typeface="方正粗黑宋简体" panose="02000000000000000000" charset="-122"/>
              <a:cs typeface="+mn-cs"/>
            </a:endParaRPr>
          </a:p>
        </p:txBody>
      </p:sp>
      <p:sp>
        <p:nvSpPr>
          <p:cNvPr id="5" name="文本框 4"/>
          <p:cNvSpPr txBox="1"/>
          <p:nvPr/>
        </p:nvSpPr>
        <p:spPr>
          <a:xfrm>
            <a:off x="325120" y="2607945"/>
            <a:ext cx="7857490" cy="7188200"/>
          </a:xfrm>
          <a:prstGeom prst="rect">
            <a:avLst/>
          </a:prstGeom>
          <a:noFill/>
        </p:spPr>
        <p:txBody>
          <a:bodyPr wrap="square" rtlCol="0">
            <a:noAutofit/>
          </a:bodyPr>
          <a:lstStyle/>
          <a:p>
            <a:pPr indent="558800" algn="l" fontAlgn="auto">
              <a:lnSpc>
                <a:spcPct val="150000"/>
              </a:lnSpc>
              <a:extLst>
                <a:ext uri="{35155182-B16C-46BC-9424-99874614C6A1}">
                  <wpsdc:indentchars xmlns:wpsdc="http://www.wps.cn/officeDocument/2017/drawingmlCustomData" val="200" checksum="1956455923"/>
                </a:ext>
              </a:extLst>
            </a:pPr>
            <a:r>
              <a:rPr lang="zh-CN" altLang="en-US" sz="2200" dirty="0">
                <a:solidFill>
                  <a:schemeClr val="tx1"/>
                </a:solidFill>
                <a:latin typeface="方正粗黑宋简体" panose="02000000000000000000" charset="-122"/>
                <a:ea typeface="方正粗黑宋简体" panose="02000000000000000000" charset="-122"/>
                <a:sym typeface="+mn-ea"/>
              </a:rPr>
              <a:t>面对中美关系的全新局面，中国牢牢把握两国关系发展大方向，呼吁两国应该正确看待对方内外政策和战略意图，</a:t>
            </a:r>
            <a:r>
              <a:rPr lang="zh-CN" altLang="en-US" sz="2200" b="1" dirty="0">
                <a:solidFill>
                  <a:srgbClr val="C00000"/>
                </a:solidFill>
                <a:latin typeface="方正粗黑宋简体" panose="02000000000000000000" charset="-122"/>
                <a:ea typeface="方正粗黑宋简体" panose="02000000000000000000" charset="-122"/>
                <a:sym typeface="+mn-ea"/>
              </a:rPr>
              <a:t>确立对话而非对抗、双赢而非零和的交往基调</a:t>
            </a:r>
            <a:r>
              <a:rPr lang="zh-CN" altLang="en-US" sz="2200" dirty="0">
                <a:solidFill>
                  <a:schemeClr val="tx1"/>
                </a:solidFill>
                <a:latin typeface="方正粗黑宋简体" panose="02000000000000000000" charset="-122"/>
                <a:ea typeface="方正粗黑宋简体" panose="02000000000000000000" charset="-122"/>
                <a:sym typeface="+mn-ea"/>
              </a:rPr>
              <a:t>，双当应该坚持相互尊重、和平共处、合作共赢，共同确保中美关系沿着正确航向前行。同时，面对美国针对中国的贸易制裁、高科技封锁、插手台湾问题、产业链“去中国化”、军事挑衅等一系列霸权霸道霸凌行径，</a:t>
            </a:r>
            <a:r>
              <a:rPr lang="zh-CN" altLang="en-US" sz="2200" b="1" dirty="0">
                <a:solidFill>
                  <a:srgbClr val="C00000"/>
                </a:solidFill>
                <a:latin typeface="方正粗黑宋简体" panose="02000000000000000000" charset="-122"/>
                <a:ea typeface="方正粗黑宋简体" panose="02000000000000000000" charset="-122"/>
                <a:sym typeface="+mn-ea"/>
              </a:rPr>
              <a:t>中国在继续倡导对话的同时，也始终有理有利有节展开斗争，坚定捍卫国家主权、安全、发展利益</a:t>
            </a:r>
            <a:r>
              <a:rPr lang="zh-CN" altLang="en-US" sz="2200" dirty="0">
                <a:solidFill>
                  <a:schemeClr val="tx1"/>
                </a:solidFill>
                <a:latin typeface="方正粗黑宋简体" panose="02000000000000000000" charset="-122"/>
                <a:ea typeface="方正粗黑宋简体" panose="02000000000000000000" charset="-122"/>
                <a:sym typeface="+mn-ea"/>
              </a:rPr>
              <a:t>。</a:t>
            </a:r>
            <a:endParaRPr lang="zh-CN" altLang="en-US" sz="2200" dirty="0">
              <a:solidFill>
                <a:schemeClr val="tx1"/>
              </a:solidFill>
              <a:latin typeface="方正粗黑宋简体" panose="02000000000000000000" charset="-122"/>
              <a:ea typeface="方正粗黑宋简体" panose="02000000000000000000" charset="-122"/>
              <a:sym typeface="+mn-ea"/>
            </a:endParaRPr>
          </a:p>
        </p:txBody>
      </p:sp>
      <p:sp>
        <p:nvSpPr>
          <p:cNvPr id="20" name="TextBox 11"/>
          <p:cNvSpPr txBox="1"/>
          <p:nvPr/>
        </p:nvSpPr>
        <p:spPr>
          <a:xfrm>
            <a:off x="325120" y="1267460"/>
            <a:ext cx="7857490" cy="1198880"/>
          </a:xfrm>
          <a:prstGeom prst="rect">
            <a:avLst/>
          </a:prstGeom>
          <a:noFill/>
        </p:spPr>
        <p:txBody>
          <a:bodyPr wrap="square" rtlCol="0">
            <a:spAutoFit/>
          </a:bodyPr>
          <a:lstStyle/>
          <a:p>
            <a:pPr indent="609600" algn="l" fontAlgn="auto">
              <a:lnSpc>
                <a:spcPct val="150000"/>
              </a:lnSpc>
              <a:extLst>
                <a:ext uri="{35155182-B16C-46BC-9424-99874614C6A1}">
                  <wpsdc:indentchars xmlns:wpsdc="http://www.wps.cn/officeDocument/2017/drawingmlCustomData" val="200" checksum="4158780845"/>
                </a:ext>
              </a:extLst>
            </a:pPr>
            <a:r>
              <a:rPr lang="zh-CN" sz="2400" dirty="0">
                <a:solidFill>
                  <a:schemeClr val="tx1"/>
                </a:solidFill>
                <a:latin typeface="方正粗黑宋简体" panose="02000000000000000000" charset="-122"/>
                <a:ea typeface="方正粗黑宋简体" panose="02000000000000000000" charset="-122"/>
                <a:sym typeface="+mn-ea"/>
              </a:rPr>
              <a:t>中美关系定位：</a:t>
            </a:r>
            <a:r>
              <a:rPr lang="zh-CN" sz="2400" b="1" dirty="0">
                <a:solidFill>
                  <a:srgbClr val="C00000"/>
                </a:solidFill>
                <a:latin typeface="方正粗黑宋简体" panose="02000000000000000000" charset="-122"/>
                <a:ea typeface="方正粗黑宋简体" panose="02000000000000000000" charset="-122"/>
                <a:sym typeface="+mn-ea"/>
              </a:rPr>
              <a:t>推动美国与中国相向而行，共同致力于构建不冲突不对抗、相互尊重、合作共赢的中美关系</a:t>
            </a:r>
            <a:r>
              <a:rPr lang="zh-CN" sz="2400" dirty="0">
                <a:solidFill>
                  <a:schemeClr val="tx1"/>
                </a:solidFill>
                <a:latin typeface="方正粗黑宋简体" panose="02000000000000000000" charset="-122"/>
                <a:ea typeface="方正粗黑宋简体" panose="02000000000000000000" charset="-122"/>
                <a:sym typeface="+mn-ea"/>
              </a:rPr>
              <a:t>。</a:t>
            </a:r>
            <a:endParaRPr lang="zh-CN" sz="2400" dirty="0">
              <a:solidFill>
                <a:schemeClr val="tx1"/>
              </a:solidFill>
              <a:latin typeface="方正粗黑宋简体" panose="02000000000000000000" charset="-122"/>
              <a:ea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14" presetClass="entr" presetSubtype="5" fill="hold" grpId="1"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5" grpId="0"/>
      <p:bldP spid="5" grpId="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8300" y="1272540"/>
            <a:ext cx="8946515" cy="5378450"/>
          </a:xfrm>
          <a:prstGeom prst="rect">
            <a:avLst/>
          </a:prstGeom>
          <a:noFill/>
        </p:spPr>
        <p:txBody>
          <a:bodyPr wrap="square" rtlCol="0">
            <a:noAutofit/>
          </a:bodyPr>
          <a:lstStyle/>
          <a:p>
            <a:pPr lvl="0" indent="609600" algn="l" fontAlgn="auto">
              <a:lnSpc>
                <a:spcPct val="150000"/>
              </a:lnSpc>
              <a:spcBef>
                <a:spcPts val="600"/>
              </a:spcBef>
              <a:defRPr/>
              <a:extLst>
                <a:ext uri="{35155182-B16C-46BC-9424-99874614C6A1}">
                  <wpsdc:indentchars xmlns:wpsdc="http://www.wps.cn/officeDocument/2017/drawingmlCustomData" val="200" checksum="4158780845"/>
                </a:ext>
              </a:extLst>
            </a:pP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（1）</a:t>
            </a:r>
            <a:r>
              <a:rPr lang="zh-CN" altLang="en-US" sz="2400" b="1" dirty="0">
                <a:solidFill>
                  <a:srgbClr val="C00000"/>
                </a:solidFill>
                <a:latin typeface="SimSong Bold" panose="02020300000000000000" charset="-122"/>
                <a:ea typeface="SimSong Bold" panose="02020300000000000000" charset="-122"/>
                <a:cs typeface="SimSong Regular" panose="02020300000000000000" charset="-122"/>
                <a:sym typeface="+mn-ea"/>
              </a:rPr>
              <a:t>马克思主义政党</a:t>
            </a: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自身具有纠错的品质，马克思主义具有</a:t>
            </a:r>
            <a:r>
              <a:rPr lang="zh-CN" altLang="en-US" sz="2400" u="sng" dirty="0">
                <a:solidFill>
                  <a:srgbClr val="C00000"/>
                </a:solidFill>
                <a:latin typeface="SimSong Regular" panose="02020300000000000000" charset="-122"/>
                <a:ea typeface="SimSong Regular" panose="02020300000000000000" charset="-122"/>
                <a:cs typeface="SimSong Regular" panose="02020300000000000000" charset="-122"/>
                <a:sym typeface="+mn-ea"/>
              </a:rPr>
              <a:t>革命性</a:t>
            </a: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，集中表现为它的批判精神和无产阶级立场，</a:t>
            </a:r>
            <a:r>
              <a:rPr lang="zh-CN" altLang="en-US" sz="2400" u="sng" dirty="0">
                <a:solidFill>
                  <a:srgbClr val="C00000"/>
                </a:solidFill>
                <a:latin typeface="SimSong Regular" panose="02020300000000000000" charset="-122"/>
                <a:ea typeface="SimSong Regular" panose="02020300000000000000" charset="-122"/>
                <a:cs typeface="SimSong Regular" panose="02020300000000000000" charset="-122"/>
                <a:sym typeface="+mn-ea"/>
              </a:rPr>
              <a:t>中国共产党作为马克思主义政党</a:t>
            </a: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，本质上具备革命属性。</a:t>
            </a:r>
            <a:endPar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endParaRPr>
          </a:p>
          <a:p>
            <a:pPr lvl="0" indent="609600" algn="l" fontAlgn="auto">
              <a:lnSpc>
                <a:spcPct val="150000"/>
              </a:lnSpc>
              <a:spcBef>
                <a:spcPts val="600"/>
              </a:spcBef>
              <a:defRPr/>
              <a:extLst>
                <a:ext uri="{35155182-B16C-46BC-9424-99874614C6A1}">
                  <wpsdc:indentchars xmlns:wpsdc="http://www.wps.cn/officeDocument/2017/drawingmlCustomData" val="200" checksum="4158780845"/>
                </a:ext>
              </a:extLst>
            </a:pP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（2）两个答案之间</a:t>
            </a:r>
            <a:r>
              <a:rPr lang="zh-CN" altLang="en-US" sz="2400" b="1" dirty="0">
                <a:solidFill>
                  <a:srgbClr val="C00000"/>
                </a:solidFill>
                <a:latin typeface="SimSong Bold" panose="02020300000000000000" charset="-122"/>
                <a:ea typeface="SimSong Bold" panose="02020300000000000000" charset="-122"/>
                <a:cs typeface="SimSong Regular" panose="02020300000000000000" charset="-122"/>
                <a:sym typeface="+mn-ea"/>
              </a:rPr>
              <a:t>内在统一、互相促进</a:t>
            </a: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，对于党组织而言，除了人民作用于外部的监督之外，党通过自我革命进行内部锤炼，实现了二者的相辅相成和相互促进。</a:t>
            </a:r>
            <a:r>
              <a:rPr lang="zh-CN" altLang="en-US" sz="2400" u="sng" dirty="0">
                <a:solidFill>
                  <a:srgbClr val="C00000"/>
                </a:solidFill>
                <a:latin typeface="SimSong Regular" panose="02020300000000000000" charset="-122"/>
                <a:ea typeface="SimSong Regular" panose="02020300000000000000" charset="-122"/>
                <a:cs typeface="SimSong Regular" panose="02020300000000000000" charset="-122"/>
                <a:sym typeface="+mn-ea"/>
              </a:rPr>
              <a:t>人民监督是外在的监督机制，自我革命是内在的监督机制，是从内部作用于党和国家。二者通过内外联动、相互协同。</a:t>
            </a:r>
            <a:endParaRPr lang="zh-CN" altLang="en-US" sz="2400" u="sng" dirty="0">
              <a:solidFill>
                <a:srgbClr val="C00000"/>
              </a:solidFill>
              <a:latin typeface="SimSong Regular" panose="02020300000000000000" charset="-122"/>
              <a:ea typeface="SimSong Regular" panose="02020300000000000000" charset="-122"/>
              <a:cs typeface="SimSong Regular" panose="02020300000000000000" charset="-122"/>
              <a:sym typeface="+mn-ea"/>
            </a:endParaRPr>
          </a:p>
          <a:p>
            <a:pPr lvl="0" indent="609600" algn="l" fontAlgn="auto">
              <a:lnSpc>
                <a:spcPct val="150000"/>
              </a:lnSpc>
              <a:spcBef>
                <a:spcPts val="600"/>
              </a:spcBef>
              <a:defRPr/>
              <a:extLst>
                <a:ext uri="{35155182-B16C-46BC-9424-99874614C6A1}">
                  <wpsdc:indentchars xmlns:wpsdc="http://www.wps.cn/officeDocument/2017/drawingmlCustomData" val="200" checksum="4158780845"/>
                </a:ext>
              </a:extLst>
            </a:pP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（3）自我革命是我们</a:t>
            </a:r>
            <a:r>
              <a:rPr lang="zh-CN" altLang="en-US" sz="2400" b="1" dirty="0">
                <a:solidFill>
                  <a:srgbClr val="C00000"/>
                </a:solidFill>
                <a:latin typeface="SimSong Bold" panose="02020300000000000000" charset="-122"/>
                <a:ea typeface="SimSong Bold" panose="02020300000000000000" charset="-122"/>
                <a:cs typeface="SimSong Regular" panose="02020300000000000000" charset="-122"/>
                <a:sym typeface="+mn-ea"/>
              </a:rPr>
              <a:t>党的优良传统和最大优势</a:t>
            </a:r>
            <a:r>
              <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rPr>
              <a:t>。</a:t>
            </a:r>
            <a:endParaRPr lang="zh-CN" altLang="en-US" sz="2400" dirty="0">
              <a:solidFill>
                <a:schemeClr val="tx1"/>
              </a:solidFill>
              <a:latin typeface="SimSong Regular" panose="02020300000000000000" charset="-122"/>
              <a:ea typeface="SimSong Regular" panose="02020300000000000000" charset="-122"/>
              <a:cs typeface="SimSong Regular" panose="02020300000000000000" charset="-122"/>
              <a:sym typeface="+mn-ea"/>
            </a:endParaRPr>
          </a:p>
        </p:txBody>
      </p:sp>
      <p:sp>
        <p:nvSpPr>
          <p:cNvPr id="6" name="文本框 5"/>
          <p:cNvSpPr txBox="1"/>
          <p:nvPr/>
        </p:nvSpPr>
        <p:spPr>
          <a:xfrm>
            <a:off x="535940" y="201295"/>
            <a:ext cx="9988550"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P318-320 </a:t>
            </a:r>
            <a:r>
              <a:rPr lang="zh-CN" altLang="en-US" sz="2800" dirty="0">
                <a:latin typeface="方正粗黑宋简体" panose="02000000000000000000" charset="-122"/>
                <a:ea typeface="方正粗黑宋简体" panose="02000000000000000000" charset="-122"/>
                <a:sym typeface="+mn-ea"/>
              </a:rPr>
              <a:t>党的自我革命是跳出历史周期率的第二个</a:t>
            </a:r>
            <a:r>
              <a:rPr lang="zh-CN" altLang="en-US" sz="2800" dirty="0">
                <a:latin typeface="方正粗黑宋简体" panose="02000000000000000000" charset="-122"/>
                <a:ea typeface="方正粗黑宋简体" panose="02000000000000000000" charset="-122"/>
                <a:sym typeface="+mn-ea"/>
              </a:rPr>
              <a:t>答案</a:t>
            </a:r>
            <a:endParaRPr lang="zh-CN" altLang="en-US" sz="2800" dirty="0">
              <a:latin typeface="方正粗黑宋简体" panose="02000000000000000000" charset="-122"/>
              <a:ea typeface="方正粗黑宋简体" panose="02000000000000000000" charset="-122"/>
              <a:sym typeface="+mn-ea"/>
            </a:endParaRPr>
          </a:p>
        </p:txBody>
      </p:sp>
      <p:pic>
        <p:nvPicPr>
          <p:cNvPr id="4" name="图片 3" descr="13GAGU_8N802TU3~_NCWNTQ"/>
          <p:cNvPicPr>
            <a:picLocks noChangeAspect="1"/>
          </p:cNvPicPr>
          <p:nvPr/>
        </p:nvPicPr>
        <p:blipFill>
          <a:blip r:embed="rId1"/>
          <a:stretch>
            <a:fillRect/>
          </a:stretch>
        </p:blipFill>
        <p:spPr>
          <a:xfrm>
            <a:off x="9315105" y="1114949"/>
            <a:ext cx="2476500" cy="2695575"/>
          </a:xfrm>
          <a:prstGeom prst="rect">
            <a:avLst/>
          </a:prstGeom>
        </p:spPr>
      </p:pic>
      <p:pic>
        <p:nvPicPr>
          <p:cNvPr id="8" name="图片 7" descr="7UQAF[2)[ZEZS)60(L@38TU"/>
          <p:cNvPicPr>
            <a:picLocks noChangeAspect="1"/>
          </p:cNvPicPr>
          <p:nvPr/>
        </p:nvPicPr>
        <p:blipFill>
          <a:blip r:embed="rId2"/>
          <a:stretch>
            <a:fillRect/>
          </a:stretch>
        </p:blipFill>
        <p:spPr>
          <a:xfrm>
            <a:off x="9315105" y="4135755"/>
            <a:ext cx="2476500" cy="1885950"/>
          </a:xfrm>
          <a:prstGeom prst="rect">
            <a:avLst/>
          </a:prstGeom>
        </p:spPr>
      </p:pic>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P spid="6"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61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7890" y="1251585"/>
            <a:ext cx="10396220" cy="4692015"/>
          </a:xfrm>
          <a:prstGeom prst="rect">
            <a:avLst/>
          </a:prstGeom>
          <a:solidFill>
            <a:schemeClr val="lt1">
              <a:alpha val="50000"/>
            </a:schemeClr>
          </a:solidFill>
          <a:ln>
            <a:noFill/>
          </a:ln>
          <a:effectLst>
            <a:outerShdw blurRad="50800" dist="38100" dir="2700000" algn="tl" rotWithShape="0">
              <a:prstClr val="black">
                <a:alpha val="40000"/>
              </a:prstClr>
            </a:outerShdw>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948" y="470302"/>
            <a:ext cx="1902178" cy="518638"/>
          </a:xfrm>
          <a:prstGeom prst="rect">
            <a:avLst/>
          </a:prstGeom>
        </p:spPr>
      </p:pic>
      <p:sp>
        <p:nvSpPr>
          <p:cNvPr id="6" name="文本框 5"/>
          <p:cNvSpPr txBox="1"/>
          <p:nvPr/>
        </p:nvSpPr>
        <p:spPr>
          <a:xfrm>
            <a:off x="3021930" y="3131890"/>
            <a:ext cx="5994469" cy="1106805"/>
          </a:xfrm>
          <a:prstGeom prst="rect">
            <a:avLst/>
          </a:prstGeom>
          <a:noFill/>
        </p:spPr>
        <p:txBody>
          <a:bodyPr wrap="square" rtlCol="0">
            <a:spAutoFit/>
          </a:bodyPr>
          <a:lstStyle/>
          <a:p>
            <a:pPr algn="ctr"/>
            <a:r>
              <a:rPr lang="zh-CN" altLang="en-US" sz="6600" dirty="0">
                <a:latin typeface="方正粗黑宋简体" panose="02000000000000000000" charset="-122"/>
                <a:ea typeface="方正粗黑宋简体" panose="02000000000000000000" charset="-122"/>
              </a:rPr>
              <a:t>预祝</a:t>
            </a:r>
            <a:r>
              <a:rPr lang="zh-CN" altLang="en-US" sz="6600" dirty="0">
                <a:latin typeface="方正粗黑宋简体" panose="02000000000000000000" charset="-122"/>
                <a:ea typeface="方正粗黑宋简体" panose="02000000000000000000" charset="-122"/>
              </a:rPr>
              <a:t>考试顺利</a:t>
            </a:r>
            <a:endParaRPr lang="zh-CN" altLang="en-US" sz="6600" dirty="0">
              <a:latin typeface="方正粗黑宋简体" panose="02000000000000000000" charset="-122"/>
              <a:ea typeface="方正粗黑宋简体" panose="02000000000000000000"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
        <p:nvSpPr>
          <p:cNvPr id="34" name="Diamond 33"/>
          <p:cNvSpPr/>
          <p:nvPr/>
        </p:nvSpPr>
        <p:spPr>
          <a:xfrm>
            <a:off x="5597816" y="4332749"/>
            <a:ext cx="615366" cy="615366"/>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pin heiti" charset="-122"/>
              <a:ea typeface="inpin heiti" charset="-122"/>
            </a:endParaRPr>
          </a:p>
        </p:txBody>
      </p:sp>
      <p:sp>
        <p:nvSpPr>
          <p:cNvPr id="16" name="文本框 15"/>
          <p:cNvSpPr txBox="1"/>
          <p:nvPr/>
        </p:nvSpPr>
        <p:spPr>
          <a:xfrm>
            <a:off x="4125595" y="1188085"/>
            <a:ext cx="7071360"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1.</a:t>
            </a:r>
            <a:r>
              <a:rPr kumimoji="0" lang="zh-CN" altLang="en-US" sz="2400" b="1" u="none" strike="noStrike" kern="1200" cap="none" spc="0" normalizeH="0" baseline="0" noProof="0" dirty="0">
                <a:ln>
                  <a:noFill/>
                </a:ln>
                <a:solidFill>
                  <a:srgbClr val="C00000"/>
                </a:solidFill>
                <a:effectLst/>
                <a:uLnTx/>
                <a:uFillTx/>
                <a:latin typeface="SimSong Bold" panose="02020300000000000000" charset="-122"/>
                <a:ea typeface="SimSong Bold" panose="02020300000000000000" charset="-122"/>
                <a:cs typeface="SimSong Regular" panose="02020300000000000000" charset="-122"/>
                <a:sym typeface="+mn-ea"/>
              </a:rPr>
              <a:t>伟大变革</a:t>
            </a:r>
            <a:r>
              <a:rPr kumimoji="0" lang="zh-CN" altLang="en-US" sz="24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取得了“两个确立”重大政治成果；党在革命性锻造中更加坚强有力；胜利实现全面建成小康社会目标；维护国家安全能力显著提高；我国国际地位显著提升；我国制度优势更加彰显。</a:t>
            </a:r>
            <a:endPar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endParaRPr>
          </a:p>
        </p:txBody>
      </p:sp>
      <p:sp>
        <p:nvSpPr>
          <p:cNvPr id="4" name="文本框 3"/>
          <p:cNvSpPr txBox="1"/>
          <p:nvPr/>
        </p:nvSpPr>
        <p:spPr>
          <a:xfrm>
            <a:off x="3792855" y="211455"/>
            <a:ext cx="7732395"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solidFill>
                  <a:schemeClr val="tx1"/>
                </a:solidFill>
                <a:latin typeface="SimSong Regular" panose="02020300000000000000" charset="-122"/>
                <a:ea typeface="SimSong Regular" panose="02020300000000000000" charset="-122"/>
                <a:sym typeface="+mn-ea"/>
              </a:rPr>
              <a:t>P5-9 </a:t>
            </a:r>
            <a:r>
              <a:rPr lang="zh-CN" altLang="en-US" sz="2800" dirty="0">
                <a:solidFill>
                  <a:schemeClr val="tx1"/>
                </a:solidFill>
                <a:latin typeface="SimSong Regular" panose="02020300000000000000" charset="-122"/>
                <a:ea typeface="SimSong Regular" panose="02020300000000000000" charset="-122"/>
                <a:sym typeface="+mn-ea"/>
              </a:rPr>
              <a:t>新时代的伟大变革及其里程碑意义</a:t>
            </a:r>
            <a:endParaRPr lang="zh-CN" altLang="en-US" sz="2800" dirty="0">
              <a:solidFill>
                <a:schemeClr val="tx1"/>
              </a:solidFill>
              <a:latin typeface="SimSong Regular" panose="02020300000000000000" charset="-122"/>
              <a:ea typeface="SimSong Regular" panose="02020300000000000000" charset="-122"/>
              <a:sym typeface="+mn-ea"/>
            </a:endParaRPr>
          </a:p>
        </p:txBody>
      </p:sp>
      <p:sp>
        <p:nvSpPr>
          <p:cNvPr id="6" name="文本框 5"/>
          <p:cNvSpPr txBox="1"/>
          <p:nvPr/>
        </p:nvSpPr>
        <p:spPr>
          <a:xfrm>
            <a:off x="4125595" y="3573780"/>
            <a:ext cx="7320280" cy="2676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2.</a:t>
            </a:r>
            <a:r>
              <a:rPr kumimoji="0" lang="zh-CN" altLang="en-US" sz="2400" b="1" u="none" strike="noStrike" kern="1200" cap="none" spc="0" normalizeH="0" baseline="0" noProof="0" dirty="0">
                <a:ln>
                  <a:noFill/>
                </a:ln>
                <a:solidFill>
                  <a:srgbClr val="C00000"/>
                </a:solidFill>
                <a:effectLst/>
                <a:uLnTx/>
                <a:uFillTx/>
                <a:latin typeface="SimSong Bold" panose="02020300000000000000" charset="-122"/>
                <a:ea typeface="SimSong Bold" panose="02020300000000000000" charset="-122"/>
                <a:cs typeface="SimSong Regular" panose="02020300000000000000" charset="-122"/>
                <a:sym typeface="+mn-ea"/>
              </a:rPr>
              <a:t>里程碑意义</a:t>
            </a:r>
            <a:r>
              <a:rPr kumimoji="0" lang="zh-CN" altLang="en-US" sz="24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走过百年奋斗历程的</a:t>
            </a:r>
            <a:r>
              <a:rPr kumimoji="0" lang="zh-CN" altLang="en-US" sz="2200" u="sng" strike="noStrike" kern="1200" cap="none" spc="0" normalizeH="0" baseline="0" noProof="0" dirty="0">
                <a:ln>
                  <a:noFill/>
                </a:ln>
                <a:solidFill>
                  <a:srgbClr val="C00000"/>
                </a:solidFill>
                <a:effectLst/>
                <a:uLnTx/>
                <a:uFillTx/>
                <a:latin typeface="SimSong Regular" panose="02020300000000000000" charset="-122"/>
                <a:ea typeface="SimSong Regular" panose="02020300000000000000" charset="-122"/>
                <a:cs typeface="SimSong Regular" panose="02020300000000000000" charset="-122"/>
                <a:sym typeface="+mn-ea"/>
              </a:rPr>
              <a:t>中国共产党</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在革命性锻造中成为强国建设、民族复兴伟业的坚强领导核心；</a:t>
            </a:r>
            <a:r>
              <a:rPr kumimoji="0" lang="zh-CN" altLang="en-US" sz="2200" u="sng" strike="noStrike" kern="1200" cap="none" spc="0" normalizeH="0" baseline="0" noProof="0" dirty="0">
                <a:ln>
                  <a:noFill/>
                </a:ln>
                <a:solidFill>
                  <a:srgbClr val="C00000"/>
                </a:solidFill>
                <a:effectLst/>
                <a:uLnTx/>
                <a:uFillTx/>
                <a:latin typeface="SimSong Regular" panose="02020300000000000000" charset="-122"/>
                <a:ea typeface="SimSong Regular" panose="02020300000000000000" charset="-122"/>
                <a:cs typeface="SimSong Regular" panose="02020300000000000000" charset="-122"/>
                <a:sym typeface="+mn-ea"/>
              </a:rPr>
              <a:t>中国人民</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的前进动力更加强大、奋斗精神更加昂扬、必胜信念更加坚定；实现</a:t>
            </a:r>
            <a:r>
              <a:rPr kumimoji="0" lang="zh-CN" altLang="en-US" sz="2200" u="sng" strike="noStrike" kern="1200" cap="none" spc="0" normalizeH="0" baseline="0" noProof="0" dirty="0">
                <a:ln>
                  <a:noFill/>
                </a:ln>
                <a:solidFill>
                  <a:srgbClr val="C00000"/>
                </a:solidFill>
                <a:effectLst/>
                <a:uLnTx/>
                <a:uFillTx/>
                <a:latin typeface="SimSong Regular" panose="02020300000000000000" charset="-122"/>
                <a:ea typeface="SimSong Regular" panose="02020300000000000000" charset="-122"/>
                <a:cs typeface="SimSong Regular" panose="02020300000000000000" charset="-122"/>
                <a:sym typeface="+mn-ea"/>
              </a:rPr>
              <a:t>中华民族</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伟大复兴进入了不可逆的历史进程；</a:t>
            </a:r>
            <a:r>
              <a:rPr kumimoji="0" lang="zh-CN" altLang="en-US" sz="2200" u="sng" strike="noStrike" kern="1200" cap="none" spc="0" normalizeH="0" baseline="0" noProof="0" dirty="0">
                <a:ln>
                  <a:noFill/>
                </a:ln>
                <a:solidFill>
                  <a:srgbClr val="C00000"/>
                </a:solidFill>
                <a:effectLst/>
                <a:uLnTx/>
                <a:uFillTx/>
                <a:latin typeface="SimSong" panose="02020300000000000000" charset="-122"/>
                <a:ea typeface="SimSong" panose="02020300000000000000" charset="-122"/>
                <a:cs typeface="SimSong Regular" panose="02020300000000000000" charset="-122"/>
                <a:sym typeface="+mn-ea"/>
              </a:rPr>
              <a:t>科学社会主义</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在</a:t>
            </a:r>
            <a:r>
              <a:rPr kumimoji="0" lang="en-US" altLang="zh-CN"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21</a:t>
            </a:r>
            <a:r>
              <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rPr>
              <a:t>世纪的中国焕发蓬勃生机。</a:t>
            </a:r>
            <a:endParaRPr kumimoji="0" lang="zh-CN" altLang="en-US" sz="2200" u="none" strike="noStrike" kern="1200" cap="none" spc="0" normalizeH="0" baseline="0" noProof="0" dirty="0">
              <a:ln>
                <a:noFill/>
              </a:ln>
              <a:solidFill>
                <a:schemeClr val="tx1"/>
              </a:solidFill>
              <a:effectLst/>
              <a:uLnTx/>
              <a:uFillTx/>
              <a:latin typeface="SimSong Regular" panose="02020300000000000000" charset="-122"/>
              <a:ea typeface="SimSong Regular" panose="02020300000000000000" charset="-122"/>
              <a:cs typeface="SimSong Regular" panose="02020300000000000000" charset="-122"/>
              <a:sym typeface="+mn-ea"/>
            </a:endParaRPr>
          </a:p>
        </p:txBody>
      </p:sp>
      <p:pic>
        <p:nvPicPr>
          <p:cNvPr id="3" name="图片 2" descr="2019-03-23 05.05.28 1"/>
          <p:cNvPicPr>
            <a:picLocks noChangeAspect="1"/>
          </p:cNvPicPr>
          <p:nvPr/>
        </p:nvPicPr>
        <p:blipFill>
          <a:blip r:embed="rId1"/>
          <a:stretch>
            <a:fillRect/>
          </a:stretch>
        </p:blipFill>
        <p:spPr>
          <a:xfrm>
            <a:off x="-1188085" y="-3429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8" presetClass="entr" presetSubtype="6" fill="hold" grpId="2"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Right)">
                                      <p:cBhvr>
                                        <p:cTn id="13" dur="500"/>
                                        <p:tgtEl>
                                          <p:spTgt spid="4"/>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vertical)">
                                      <p:cBhvr>
                                        <p:cTn id="17" dur="500"/>
                                        <p:tgtEl>
                                          <p:spTgt spid="16"/>
                                        </p:tgtEl>
                                      </p:cBhvr>
                                    </p:animEffect>
                                  </p:childTnLst>
                                </p:cTn>
                              </p:par>
                            </p:childTnLst>
                          </p:cTn>
                        </p:par>
                        <p:par>
                          <p:cTn id="18" fill="hold">
                            <p:stCondLst>
                              <p:cond delay="1500"/>
                            </p:stCondLst>
                            <p:childTnLst>
                              <p:par>
                                <p:cTn id="19" presetID="14" presetClass="entr" presetSubtype="5" fill="hold" grpId="1"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 grpId="0"/>
      <p:bldP spid="16" grpId="1"/>
      <p:bldP spid="4" grpId="0"/>
      <p:bldP spid="4" grpId="1"/>
      <p:bldP spid="4" grpId="2"/>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521190" y="1232535"/>
            <a:ext cx="6011545" cy="5306695"/>
          </a:xfrm>
          <a:prstGeom prst="rect">
            <a:avLst/>
          </a:prstGeom>
        </p:spPr>
      </p:pic>
      <p:sp>
        <p:nvSpPr>
          <p:cNvPr id="8" name="文本框 7"/>
          <p:cNvSpPr txBox="1"/>
          <p:nvPr/>
        </p:nvSpPr>
        <p:spPr>
          <a:xfrm>
            <a:off x="497840" y="177800"/>
            <a:ext cx="10674350"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P25 </a:t>
            </a:r>
            <a:r>
              <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中国特色社会主义是科学社会主义发展的“中国版本”</a:t>
            </a:r>
            <a:endPar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endParaRPr>
          </a:p>
        </p:txBody>
      </p:sp>
      <p:sp>
        <p:nvSpPr>
          <p:cNvPr id="10" name="文本框 9"/>
          <p:cNvSpPr txBox="1"/>
          <p:nvPr/>
        </p:nvSpPr>
        <p:spPr>
          <a:xfrm>
            <a:off x="338455" y="1069975"/>
            <a:ext cx="8763000" cy="5631180"/>
          </a:xfrm>
          <a:prstGeom prst="rect">
            <a:avLst/>
          </a:prstGeom>
          <a:noFill/>
        </p:spPr>
        <p:txBody>
          <a:bodyPr wrap="square" rtlCol="0">
            <a:spAutoFit/>
          </a:bodyPr>
          <a:lstStyle/>
          <a:p>
            <a:pPr indent="609600" algn="l" fontAlgn="auto">
              <a:lnSpc>
                <a:spcPct val="150000"/>
              </a:lnSpc>
              <a:extLst>
                <a:ext uri="{35155182-B16C-46BC-9424-99874614C6A1}">
                  <wpsdc:indentchars xmlns:wpsdc="http://www.wps.cn/officeDocument/2017/drawingmlCustomData" val="200" checksum="4158780845"/>
                </a:ext>
              </a:extLst>
            </a:pPr>
            <a:r>
              <a:rPr lang="zh-CN" altLang="en-US" sz="2400" b="1" dirty="0">
                <a:solidFill>
                  <a:srgbClr val="C00000"/>
                </a:solidFill>
                <a:latin typeface="SimSong Bold" panose="02020300000000000000" charset="-122"/>
                <a:ea typeface="SimSong Bold" panose="02020300000000000000" charset="-122"/>
                <a:sym typeface="+mn-ea"/>
              </a:rPr>
              <a:t>中国特色社会主义既坚持了科学社会主义基本原则，有根据时代条件和历史文化赋予其鲜明的中国特色。</a:t>
            </a:r>
            <a:endParaRPr lang="zh-CN" altLang="en-US" sz="2400" b="1" dirty="0">
              <a:solidFill>
                <a:srgbClr val="C00000"/>
              </a:solidFill>
              <a:latin typeface="SimSong Bold" panose="02020300000000000000" charset="-122"/>
              <a:ea typeface="SimSong Bold" panose="02020300000000000000" charset="-122"/>
              <a:sym typeface="+mn-ea"/>
            </a:endParaRPr>
          </a:p>
          <a:p>
            <a:pPr indent="609600" algn="l" fontAlgn="auto">
              <a:lnSpc>
                <a:spcPct val="150000"/>
              </a:lnSpc>
              <a:extLst>
                <a:ext uri="{35155182-B16C-46BC-9424-99874614C6A1}">
                  <wpsdc:indentchars xmlns:wpsdc="http://www.wps.cn/officeDocument/2017/drawingmlCustomData" val="200" checksum="4158780845"/>
                </a:ext>
              </a:extLst>
            </a:pPr>
            <a:r>
              <a:rPr lang="zh-CN" altLang="en-US" sz="2400" u="sng" dirty="0">
                <a:solidFill>
                  <a:srgbClr val="C00000"/>
                </a:solidFill>
                <a:latin typeface="SimSong Regular" panose="02020300000000000000" charset="-122"/>
                <a:ea typeface="SimSong Regular" panose="02020300000000000000" charset="-122"/>
                <a:sym typeface="+mn-ea"/>
              </a:rPr>
              <a:t>在领导制度上</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200" dirty="0">
                <a:solidFill>
                  <a:schemeClr val="tx1"/>
                </a:solidFill>
                <a:latin typeface="SimSong Regular" panose="02020300000000000000" charset="-122"/>
                <a:ea typeface="SimSong Regular" panose="02020300000000000000" charset="-122"/>
                <a:sym typeface="+mn-ea"/>
              </a:rPr>
              <a:t>强调中国共产党领导是中国特色社会主义最本质的特征，是中国特色社会主义制度的最大优势，党是最高领导力量</a:t>
            </a:r>
            <a:r>
              <a:rPr lang="zh-CN" altLang="en-US" sz="2400" dirty="0">
                <a:solidFill>
                  <a:schemeClr val="tx1"/>
                </a:solidFill>
                <a:latin typeface="SimSong Regular" panose="02020300000000000000" charset="-122"/>
                <a:ea typeface="SimSong Regular" panose="02020300000000000000" charset="-122"/>
                <a:sym typeface="+mn-ea"/>
              </a:rPr>
              <a:t>；在国体和政体上</a:t>
            </a:r>
            <a:r>
              <a:rPr lang="zh-CN" altLang="en-US" sz="2200" dirty="0">
                <a:solidFill>
                  <a:schemeClr val="tx1"/>
                </a:solidFill>
                <a:latin typeface="SimSong Regular" panose="02020300000000000000" charset="-122"/>
                <a:ea typeface="SimSong Regular" panose="02020300000000000000" charset="-122"/>
                <a:sym typeface="+mn-ea"/>
              </a:rPr>
              <a:t>，实行人民民主专政和人民代表大会制度</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400" u="sng" dirty="0">
                <a:solidFill>
                  <a:srgbClr val="C00000"/>
                </a:solidFill>
                <a:latin typeface="SimSong Regular" panose="02020300000000000000" charset="-122"/>
                <a:ea typeface="SimSong Regular" panose="02020300000000000000" charset="-122"/>
                <a:sym typeface="+mn-ea"/>
              </a:rPr>
              <a:t>在经济制度上</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200" dirty="0">
                <a:solidFill>
                  <a:schemeClr val="tx1"/>
                </a:solidFill>
                <a:latin typeface="SimSong Regular" panose="02020300000000000000" charset="-122"/>
                <a:ea typeface="SimSong Regular" panose="02020300000000000000" charset="-122"/>
                <a:sym typeface="+mn-ea"/>
              </a:rPr>
              <a:t>坚持公有制为主体、多种所有制经济共同发展，坚持按劳分配为主体、多种分配方式并存，实</a:t>
            </a:r>
            <a:r>
              <a:rPr lang="zh-CN" altLang="en-US" sz="2200" u="sng" dirty="0">
                <a:solidFill>
                  <a:srgbClr val="C00000"/>
                </a:solidFill>
                <a:latin typeface="SimSong Regular" panose="02020300000000000000" charset="-122"/>
                <a:ea typeface="SimSong Regular" panose="02020300000000000000" charset="-122"/>
                <a:sym typeface="+mn-ea"/>
              </a:rPr>
              <a:t>行社会主义市场经济体制</a:t>
            </a:r>
            <a:r>
              <a:rPr lang="zh-CN" altLang="en-US" sz="2400" u="sng" dirty="0">
                <a:solidFill>
                  <a:srgbClr val="C00000"/>
                </a:solidFill>
                <a:latin typeface="SimSong Regular" panose="02020300000000000000" charset="-122"/>
                <a:ea typeface="SimSong Regular" panose="02020300000000000000" charset="-122"/>
                <a:sym typeface="+mn-ea"/>
              </a:rPr>
              <a:t>；在意识形态上</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200" dirty="0">
                <a:solidFill>
                  <a:schemeClr val="tx1"/>
                </a:solidFill>
                <a:latin typeface="SimSong Regular" panose="02020300000000000000" charset="-122"/>
                <a:ea typeface="SimSong Regular" panose="02020300000000000000" charset="-122"/>
                <a:sym typeface="+mn-ea"/>
              </a:rPr>
              <a:t>坚持马克思主义指导地位不能动摇，培育和践行社会主义核心价值观</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400" u="sng" dirty="0">
                <a:solidFill>
                  <a:srgbClr val="C00000"/>
                </a:solidFill>
                <a:latin typeface="SimSong Regular" panose="02020300000000000000" charset="-122"/>
                <a:ea typeface="SimSong Regular" panose="02020300000000000000" charset="-122"/>
                <a:sym typeface="+mn-ea"/>
              </a:rPr>
              <a:t>在根本立场上</a:t>
            </a:r>
            <a:r>
              <a:rPr lang="zh-CN" altLang="en-US" sz="2400" dirty="0">
                <a:solidFill>
                  <a:schemeClr val="tx1"/>
                </a:solidFill>
                <a:latin typeface="SimSong Regular" panose="02020300000000000000" charset="-122"/>
                <a:ea typeface="SimSong Regular" panose="02020300000000000000" charset="-122"/>
                <a:sym typeface="+mn-ea"/>
              </a:rPr>
              <a:t>，</a:t>
            </a:r>
            <a:r>
              <a:rPr lang="zh-CN" altLang="en-US" sz="2200" dirty="0">
                <a:solidFill>
                  <a:schemeClr val="tx1"/>
                </a:solidFill>
                <a:latin typeface="SimSong Regular" panose="02020300000000000000" charset="-122"/>
                <a:ea typeface="SimSong Regular" panose="02020300000000000000" charset="-122"/>
                <a:sym typeface="+mn-ea"/>
              </a:rPr>
              <a:t>坚持以人民为中心，不断促进人的全面发展，实现全体人民共同富裕</a:t>
            </a:r>
            <a:r>
              <a:rPr lang="zh-CN" altLang="en-US" sz="2400" dirty="0">
                <a:solidFill>
                  <a:schemeClr val="tx1"/>
                </a:solidFill>
                <a:latin typeface="SimSong Regular" panose="02020300000000000000" charset="-122"/>
                <a:ea typeface="SimSong Regular" panose="02020300000000000000" charset="-122"/>
                <a:sym typeface="+mn-ea"/>
              </a:rPr>
              <a:t>。</a:t>
            </a:r>
            <a:endParaRPr lang="zh-CN" altLang="en-US" sz="2400" dirty="0">
              <a:solidFill>
                <a:schemeClr val="tx1"/>
              </a:solidFill>
              <a:latin typeface="SimSong Regular" panose="02020300000000000000" charset="-122"/>
              <a:ea typeface="SimSong Regular" panose="02020300000000000000" charset="-122"/>
              <a:sym typeface="+mn-ea"/>
            </a:endParaRPr>
          </a:p>
        </p:txBody>
      </p:sp>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铁道 陈麒而-9"/>
          <p:cNvPicPr>
            <a:picLocks noChangeAspect="1"/>
          </p:cNvPicPr>
          <p:nvPr/>
        </p:nvPicPr>
        <p:blipFill>
          <a:blip r:embed="rId1"/>
          <a:srcRect/>
          <a:stretch>
            <a:fillRect/>
          </a:stretch>
        </p:blipFill>
        <p:spPr>
          <a:xfrm>
            <a:off x="8587740" y="-6350"/>
            <a:ext cx="6705600" cy="6864350"/>
          </a:xfrm>
          <a:prstGeom prst="rect">
            <a:avLst/>
          </a:prstGeom>
          <a:effectLst/>
        </p:spPr>
      </p:pic>
      <p:sp>
        <p:nvSpPr>
          <p:cNvPr id="8" name="文本框 7"/>
          <p:cNvSpPr txBox="1"/>
          <p:nvPr/>
        </p:nvSpPr>
        <p:spPr>
          <a:xfrm>
            <a:off x="497840" y="369570"/>
            <a:ext cx="9770745"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P33 </a:t>
            </a:r>
            <a:r>
              <a:rPr lang="zh-CN" altLang="en-US" sz="2800" dirty="0">
                <a:latin typeface="方正粗黑宋简体" panose="02000000000000000000" charset="-122"/>
                <a:ea typeface="方正粗黑宋简体" panose="02000000000000000000" charset="-122"/>
                <a:sym typeface="+mn-ea"/>
              </a:rPr>
              <a:t>中国特色社会主义新时代的鲜明特征</a:t>
            </a:r>
            <a:endParaRPr lang="zh-CN" altLang="en-US" sz="2800" dirty="0">
              <a:latin typeface="方正粗黑宋简体" panose="02000000000000000000" charset="-122"/>
              <a:ea typeface="方正粗黑宋简体" panose="02000000000000000000" charset="-122"/>
              <a:sym typeface="+mn-ea"/>
            </a:endParaRPr>
          </a:p>
        </p:txBody>
      </p:sp>
      <p:sp>
        <p:nvSpPr>
          <p:cNvPr id="10" name="文本框 9"/>
          <p:cNvSpPr txBox="1"/>
          <p:nvPr/>
        </p:nvSpPr>
        <p:spPr>
          <a:xfrm>
            <a:off x="577850" y="2465070"/>
            <a:ext cx="7587615" cy="2861310"/>
          </a:xfrm>
          <a:prstGeom prst="rect">
            <a:avLst/>
          </a:prstGeom>
          <a:noFill/>
        </p:spPr>
        <p:txBody>
          <a:bodyPr wrap="square" rtlCol="0">
            <a:spAutoFit/>
          </a:bodyPr>
          <a:lstStyle/>
          <a:p>
            <a:pPr indent="0" algn="l" fontAlgn="auto">
              <a:lnSpc>
                <a:spcPct val="150000"/>
              </a:lnSpc>
            </a:pPr>
            <a:r>
              <a:rPr lang="zh-CN" altLang="en-US" sz="2400" dirty="0">
                <a:solidFill>
                  <a:schemeClr val="tx1"/>
                </a:solidFill>
                <a:latin typeface="SimSong Regular" panose="02020300000000000000" charset="-122"/>
                <a:ea typeface="SimSong Regular" panose="02020300000000000000" charset="-122"/>
                <a:sym typeface="+mn-ea"/>
              </a:rPr>
              <a:t>新时代之新，在于我国</a:t>
            </a:r>
            <a:r>
              <a:rPr lang="zh-CN" altLang="en-US" sz="2400" u="sng" dirty="0">
                <a:solidFill>
                  <a:srgbClr val="C00000"/>
                </a:solidFill>
                <a:latin typeface="SimSong Regular" panose="02020300000000000000" charset="-122"/>
                <a:ea typeface="SimSong Regular" panose="02020300000000000000" charset="-122"/>
                <a:sym typeface="+mn-ea"/>
              </a:rPr>
              <a:t>社会主要矛盾</a:t>
            </a:r>
            <a:r>
              <a:rPr lang="zh-CN" altLang="en-US" sz="2400" dirty="0">
                <a:solidFill>
                  <a:schemeClr val="tx1"/>
                </a:solidFill>
                <a:latin typeface="SimSong Regular" panose="02020300000000000000" charset="-122"/>
                <a:ea typeface="SimSong Regular" panose="02020300000000000000" charset="-122"/>
                <a:sym typeface="+mn-ea"/>
              </a:rPr>
              <a:t>发生新变化；</a:t>
            </a:r>
            <a:endParaRPr lang="zh-CN" altLang="en-US" sz="2400" dirty="0">
              <a:solidFill>
                <a:schemeClr val="tx1"/>
              </a:solidFill>
              <a:latin typeface="SimSong Regular" panose="02020300000000000000" charset="-122"/>
              <a:ea typeface="SimSong Regular" panose="02020300000000000000" charset="-122"/>
              <a:sym typeface="+mn-ea"/>
            </a:endParaRPr>
          </a:p>
          <a:p>
            <a:pPr indent="0" algn="l" fontAlgn="auto">
              <a:lnSpc>
                <a:spcPct val="150000"/>
              </a:lnSpc>
            </a:pPr>
            <a:r>
              <a:rPr lang="zh-CN" altLang="en-US" sz="2400" dirty="0">
                <a:solidFill>
                  <a:schemeClr val="tx1"/>
                </a:solidFill>
                <a:latin typeface="SimSong Regular" panose="02020300000000000000" charset="-122"/>
                <a:ea typeface="SimSong Regular" panose="02020300000000000000" charset="-122"/>
                <a:sym typeface="+mn-ea"/>
              </a:rPr>
              <a:t>新时代之新，在于</a:t>
            </a:r>
            <a:r>
              <a:rPr lang="zh-CN" altLang="en-US" sz="2400" u="sng" dirty="0">
                <a:solidFill>
                  <a:srgbClr val="C00000"/>
                </a:solidFill>
                <a:latin typeface="SimSong Regular" panose="02020300000000000000" charset="-122"/>
                <a:ea typeface="SimSong Regular" panose="02020300000000000000" charset="-122"/>
                <a:sym typeface="+mn-ea"/>
              </a:rPr>
              <a:t>党的理论</a:t>
            </a:r>
            <a:r>
              <a:rPr lang="zh-CN" altLang="en-US" sz="2400" dirty="0">
                <a:solidFill>
                  <a:schemeClr val="tx1"/>
                </a:solidFill>
                <a:latin typeface="SimSong Regular" panose="02020300000000000000" charset="-122"/>
                <a:ea typeface="SimSong Regular" panose="02020300000000000000" charset="-122"/>
                <a:sym typeface="+mn-ea"/>
              </a:rPr>
              <a:t>创新实现新飞跃；</a:t>
            </a:r>
            <a:endParaRPr lang="zh-CN" altLang="en-US" sz="2400" dirty="0">
              <a:solidFill>
                <a:schemeClr val="tx1"/>
              </a:solidFill>
              <a:latin typeface="SimSong Regular" panose="02020300000000000000" charset="-122"/>
              <a:ea typeface="SimSong Regular" panose="02020300000000000000" charset="-122"/>
              <a:sym typeface="+mn-ea"/>
            </a:endParaRPr>
          </a:p>
          <a:p>
            <a:pPr indent="0" algn="l" fontAlgn="auto">
              <a:lnSpc>
                <a:spcPct val="150000"/>
              </a:lnSpc>
            </a:pPr>
            <a:r>
              <a:rPr lang="zh-CN" altLang="en-US" sz="2400" dirty="0">
                <a:solidFill>
                  <a:schemeClr val="tx1"/>
                </a:solidFill>
                <a:latin typeface="SimSong Regular" panose="02020300000000000000" charset="-122"/>
                <a:ea typeface="SimSong Regular" panose="02020300000000000000" charset="-122"/>
                <a:sym typeface="+mn-ea"/>
              </a:rPr>
              <a:t>新时代之新，在于</a:t>
            </a:r>
            <a:r>
              <a:rPr lang="zh-CN" altLang="en-US" sz="2400" u="sng" dirty="0">
                <a:solidFill>
                  <a:srgbClr val="C00000"/>
                </a:solidFill>
                <a:latin typeface="SimSong Regular" panose="02020300000000000000" charset="-122"/>
                <a:ea typeface="SimSong Regular" panose="02020300000000000000" charset="-122"/>
                <a:sym typeface="+mn-ea"/>
              </a:rPr>
              <a:t>党和国家事业</a:t>
            </a:r>
            <a:r>
              <a:rPr lang="zh-CN" altLang="en-US" sz="2400" dirty="0">
                <a:solidFill>
                  <a:schemeClr val="tx1"/>
                </a:solidFill>
                <a:latin typeface="SimSong Regular" panose="02020300000000000000" charset="-122"/>
                <a:ea typeface="SimSong Regular" panose="02020300000000000000" charset="-122"/>
                <a:sym typeface="+mn-ea"/>
              </a:rPr>
              <a:t>确立新目标；</a:t>
            </a:r>
            <a:endParaRPr lang="zh-CN" altLang="en-US" sz="2400" dirty="0">
              <a:solidFill>
                <a:schemeClr val="tx1"/>
              </a:solidFill>
              <a:latin typeface="SimSong Regular" panose="02020300000000000000" charset="-122"/>
              <a:ea typeface="SimSong Regular" panose="02020300000000000000" charset="-122"/>
              <a:sym typeface="+mn-ea"/>
            </a:endParaRPr>
          </a:p>
          <a:p>
            <a:pPr indent="0" algn="l" fontAlgn="auto">
              <a:lnSpc>
                <a:spcPct val="150000"/>
              </a:lnSpc>
            </a:pPr>
            <a:r>
              <a:rPr lang="zh-CN" altLang="en-US" sz="2400" dirty="0">
                <a:solidFill>
                  <a:schemeClr val="tx1"/>
                </a:solidFill>
                <a:latin typeface="SimSong Regular" panose="02020300000000000000" charset="-122"/>
                <a:ea typeface="SimSong Regular" panose="02020300000000000000" charset="-122"/>
                <a:sym typeface="+mn-ea"/>
              </a:rPr>
              <a:t>新时代之新，在于</a:t>
            </a:r>
            <a:r>
              <a:rPr lang="zh-CN" altLang="en-US" sz="2400" u="sng" dirty="0">
                <a:solidFill>
                  <a:srgbClr val="C00000"/>
                </a:solidFill>
                <a:latin typeface="SimSong Regular" panose="02020300000000000000" charset="-122"/>
                <a:ea typeface="SimSong Regular" panose="02020300000000000000" charset="-122"/>
                <a:sym typeface="+mn-ea"/>
              </a:rPr>
              <a:t>中国和世界关系</a:t>
            </a:r>
            <a:r>
              <a:rPr lang="zh-CN" altLang="en-US" sz="2400" dirty="0">
                <a:solidFill>
                  <a:schemeClr val="tx1"/>
                </a:solidFill>
                <a:latin typeface="SimSong Regular" panose="02020300000000000000" charset="-122"/>
                <a:ea typeface="SimSong Regular" panose="02020300000000000000" charset="-122"/>
                <a:sym typeface="+mn-ea"/>
              </a:rPr>
              <a:t>开创新局面；</a:t>
            </a:r>
            <a:endParaRPr lang="zh-CN" altLang="en-US" sz="2400" dirty="0">
              <a:solidFill>
                <a:schemeClr val="tx1"/>
              </a:solidFill>
              <a:latin typeface="SimSong Regular" panose="02020300000000000000" charset="-122"/>
              <a:ea typeface="SimSong Regular" panose="02020300000000000000" charset="-122"/>
              <a:sym typeface="+mn-ea"/>
            </a:endParaRPr>
          </a:p>
          <a:p>
            <a:pPr indent="0" algn="l" fontAlgn="auto">
              <a:lnSpc>
                <a:spcPct val="150000"/>
              </a:lnSpc>
            </a:pPr>
            <a:r>
              <a:rPr lang="zh-CN" altLang="en-US" sz="2400" dirty="0">
                <a:solidFill>
                  <a:schemeClr val="tx1"/>
                </a:solidFill>
                <a:latin typeface="SimSong Regular" panose="02020300000000000000" charset="-122"/>
                <a:ea typeface="SimSong Regular" panose="02020300000000000000" charset="-122"/>
                <a:sym typeface="+mn-ea"/>
              </a:rPr>
              <a:t>新时代之新，在于</a:t>
            </a:r>
            <a:r>
              <a:rPr lang="zh-CN" altLang="en-US" sz="2400" u="sng" dirty="0">
                <a:solidFill>
                  <a:srgbClr val="C00000"/>
                </a:solidFill>
                <a:latin typeface="SimSong Regular" panose="02020300000000000000" charset="-122"/>
                <a:ea typeface="SimSong Regular" panose="02020300000000000000" charset="-122"/>
                <a:sym typeface="+mn-ea"/>
              </a:rPr>
              <a:t>中国共产党</a:t>
            </a:r>
            <a:r>
              <a:rPr lang="zh-CN" altLang="en-US" sz="2400" dirty="0">
                <a:solidFill>
                  <a:schemeClr val="tx1"/>
                </a:solidFill>
                <a:latin typeface="SimSong Regular" panose="02020300000000000000" charset="-122"/>
                <a:ea typeface="SimSong Regular" panose="02020300000000000000" charset="-122"/>
                <a:sym typeface="+mn-ea"/>
              </a:rPr>
              <a:t>展现新面貌。</a:t>
            </a:r>
            <a:endParaRPr lang="zh-CN" altLang="en-US" sz="2400" dirty="0">
              <a:solidFill>
                <a:schemeClr val="tx1"/>
              </a:solidFill>
              <a:latin typeface="SimSong Regular" panose="02020300000000000000" charset="-122"/>
              <a:ea typeface="SimSong Regular" panose="0202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0b4039d5e19f9e9d2393c58a854c5a"/>
          <p:cNvPicPr>
            <a:picLocks noChangeAspect="1"/>
          </p:cNvPicPr>
          <p:nvPr/>
        </p:nvPicPr>
        <p:blipFill>
          <a:blip r:embed="rId1"/>
          <a:srcRect r="61456"/>
          <a:stretch>
            <a:fillRect/>
          </a:stretch>
        </p:blipFill>
        <p:spPr>
          <a:xfrm>
            <a:off x="182880" y="1294130"/>
            <a:ext cx="2851150" cy="4931410"/>
          </a:xfrm>
          <a:prstGeom prst="rect">
            <a:avLst/>
          </a:prstGeom>
        </p:spPr>
      </p:pic>
      <p:sp>
        <p:nvSpPr>
          <p:cNvPr id="8" name="文本框 7"/>
          <p:cNvSpPr txBox="1"/>
          <p:nvPr/>
        </p:nvSpPr>
        <p:spPr>
          <a:xfrm>
            <a:off x="416560" y="276860"/>
            <a:ext cx="7566660"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rtl="0" eaLnBrk="1" latinLnBrk="0" hangingPunct="1">
              <a:lnSpc>
                <a:spcPct val="120000"/>
              </a:lnSpc>
            </a:pPr>
            <a:r>
              <a:rPr lang="en-US" altLang="zh-CN"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P64 </a:t>
            </a:r>
            <a:r>
              <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rPr>
              <a:t>中国式现代化的本质要求</a:t>
            </a:r>
            <a:endParaRPr lang="zh-CN" altLang="en-US" sz="2800" dirty="0">
              <a:solidFill>
                <a:schemeClr val="tx1"/>
              </a:solidFill>
              <a:latin typeface="SimSong Regular" panose="02020300000000000000" charset="-122"/>
              <a:ea typeface="SimSong Regular" panose="02020300000000000000" charset="-122"/>
              <a:cs typeface="SimSong Regular" panose="02020300000000000000" charset="-122"/>
              <a:sym typeface="+mn-ea"/>
            </a:endParaRPr>
          </a:p>
        </p:txBody>
      </p:sp>
      <p:sp>
        <p:nvSpPr>
          <p:cNvPr id="16" name="文本框 15"/>
          <p:cNvSpPr txBox="1"/>
          <p:nvPr/>
        </p:nvSpPr>
        <p:spPr>
          <a:xfrm>
            <a:off x="3892550" y="2334895"/>
            <a:ext cx="7190740" cy="2861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609600" algn="l" defTabSz="914400" rtl="0" fontAlgn="auto">
              <a:lnSpc>
                <a:spcPct val="150000"/>
              </a:lnSpc>
              <a:spcBef>
                <a:spcPts val="0"/>
              </a:spcBef>
              <a:spcAft>
                <a:spcPts val="0"/>
              </a:spcAft>
              <a:buClrTx/>
              <a:buSzTx/>
              <a:buFontTx/>
              <a:buNone/>
              <a:defRPr/>
              <a:extLst>
                <a:ext uri="{35155182-B16C-46BC-9424-99874614C6A1}">
                  <wpsdc:indentchars xmlns:wpsdc="http://www.wps.cn/officeDocument/2017/drawingmlCustomData" val="200" checksum="4158780845"/>
                </a:ext>
              </a:extLst>
            </a:pPr>
            <a:r>
              <a:rPr kumimoji="0" lang="zh-CN" altLang="en-US" sz="2400" b="1" u="none" strike="noStrike" kern="1200" cap="none" spc="0" normalizeH="0" baseline="0" noProof="0" dirty="0">
                <a:ln>
                  <a:noFill/>
                </a:ln>
                <a:solidFill>
                  <a:srgbClr val="C00000"/>
                </a:solidFill>
                <a:effectLst/>
                <a:uLnTx/>
                <a:uFillTx/>
                <a:latin typeface="SimSong Bold" panose="02020300000000000000" charset="-122"/>
                <a:ea typeface="SimSong Bold" panose="02020300000000000000" charset="-122"/>
                <a:cs typeface="+mn-cs"/>
                <a:sym typeface="+mn-ea"/>
              </a:rPr>
              <a:t>坚持中国共产党的领导，坚持中国特色社会主义，实现高质量发展，发展全过程人民民主，丰富人民的精神世界，实现全体人民共同富裕，促进人与自然和谐共生，推动构建人类命运共同体，创造人类文明新形态。</a:t>
            </a:r>
            <a:endParaRPr kumimoji="0" lang="zh-CN" altLang="en-US" sz="2400" b="1" u="none" strike="noStrike" kern="1200" cap="none" spc="0" normalizeH="0" baseline="0" noProof="0" dirty="0">
              <a:ln>
                <a:noFill/>
              </a:ln>
              <a:solidFill>
                <a:srgbClr val="C00000"/>
              </a:solidFill>
              <a:effectLst/>
              <a:uLnTx/>
              <a:uFillTx/>
              <a:latin typeface="SimSong Bold" panose="02020300000000000000" charset="-122"/>
              <a:ea typeface="SimSong Bold" panose="02020300000000000000" charset="-122"/>
              <a:cs typeface="+mn-cs"/>
              <a:sym typeface="+mn-ea"/>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483236" y="71021"/>
            <a:ext cx="2708764" cy="2264164"/>
          </a:xfrm>
          <a:prstGeom prst="rect">
            <a:avLst/>
          </a:prstGeom>
        </p:spPr>
      </p:pic>
      <p:sp>
        <p:nvSpPr>
          <p:cNvPr id="3" name="矩形 2"/>
          <p:cNvSpPr/>
          <p:nvPr/>
        </p:nvSpPr>
        <p:spPr>
          <a:xfrm>
            <a:off x="0" y="6560598"/>
            <a:ext cx="12192000" cy="297402"/>
          </a:xfrm>
          <a:prstGeom prst="rect">
            <a:avLst/>
          </a:prstGeom>
          <a:solidFill>
            <a:schemeClr val="accent6">
              <a:alpha val="7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0" y="6582410"/>
            <a:ext cx="2369820" cy="275590"/>
          </a:xfrm>
          <a:prstGeom prst="rect">
            <a:avLst/>
          </a:prstGeom>
          <a:noFill/>
        </p:spPr>
        <p:txBody>
          <a:bodyPr wrap="none" rtlCol="0" anchor="t">
            <a:spAutoFit/>
          </a:bodyPr>
          <a:lstStyle/>
          <a:p>
            <a:r>
              <a:rPr lang="zh-CN" altLang="en-US" sz="1200" spc="600" dirty="0">
                <a:solidFill>
                  <a:srgbClr val="186299"/>
                </a:solidFill>
                <a:latin typeface="方正粗黑宋简体" panose="02000000000000000000" charset="-122"/>
                <a:ea typeface="方正粗黑宋简体" panose="02000000000000000000" charset="-122"/>
                <a:sym typeface="+mn-ea"/>
              </a:rPr>
              <a:t>知行合一   经世致用</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strVal val="4/3*#ppt_w"/>
                                          </p:val>
                                        </p:tav>
                                        <p:tav tm="100000">
                                          <p:val>
                                            <p:strVal val="#ppt_w"/>
                                          </p:val>
                                        </p:tav>
                                      </p:tavLst>
                                    </p:anim>
                                    <p:anim calcmode="lin" valueType="num">
                                      <p:cBhvr>
                                        <p:cTn id="8" dur="75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0"/>
                            </p:stCondLst>
                            <p:childTnLst>
                              <p:par>
                                <p:cTn id="10" presetID="2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2"/>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500"/>
                                        <p:tgtEl>
                                          <p:spTgt spid="8"/>
                                        </p:tgtEl>
                                      </p:cBhvr>
                                    </p:animEffect>
                                  </p:childTnLst>
                                </p:cTn>
                              </p:par>
                            </p:childTnLst>
                          </p:cTn>
                        </p:par>
                        <p:par>
                          <p:cTn id="15" fill="hold">
                            <p:stCondLst>
                              <p:cond delay="1500"/>
                            </p:stCondLst>
                            <p:childTnLst>
                              <p:par>
                                <p:cTn id="16" presetID="14" presetClass="entr" presetSubtype="5" fill="hold" grpId="1"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
        <p:nvSpPr>
          <p:cNvPr id="34" name="Diamond 33"/>
          <p:cNvSpPr/>
          <p:nvPr/>
        </p:nvSpPr>
        <p:spPr>
          <a:xfrm>
            <a:off x="5597816" y="4332749"/>
            <a:ext cx="615366" cy="615366"/>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pin heiti" charset="-122"/>
              <a:ea typeface="inpin heiti" charset="-122"/>
            </a:endParaRPr>
          </a:p>
        </p:txBody>
      </p:sp>
      <p:sp>
        <p:nvSpPr>
          <p:cNvPr id="16" name="文本框 15"/>
          <p:cNvSpPr txBox="1"/>
          <p:nvPr/>
        </p:nvSpPr>
        <p:spPr>
          <a:xfrm>
            <a:off x="3898265" y="1506220"/>
            <a:ext cx="7733030" cy="45231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58800" algn="l" fontAlgn="auto">
              <a:lnSpc>
                <a:spcPct val="150000"/>
              </a:lnSpc>
              <a:defRPr/>
            </a:pPr>
            <a:r>
              <a:rPr lang="zh-CN" altLang="en-US" sz="2400" dirty="0">
                <a:solidFill>
                  <a:schemeClr val="tx1"/>
                </a:solidFill>
                <a:latin typeface="方正粗黑宋简体" panose="02000000000000000000" charset="-122"/>
                <a:ea typeface="方正粗黑宋简体" panose="02000000000000000000" charset="-122"/>
                <a:sym typeface="+mn-ea"/>
              </a:rPr>
              <a:t>进入高质量发展阶段的</a:t>
            </a:r>
            <a:r>
              <a:rPr lang="zh-CN" altLang="en-US" sz="2400" b="1" dirty="0">
                <a:solidFill>
                  <a:srgbClr val="C00000"/>
                </a:solidFill>
                <a:latin typeface="方正粗黑宋简体" panose="02000000000000000000" charset="-122"/>
                <a:ea typeface="方正粗黑宋简体" panose="02000000000000000000" charset="-122"/>
                <a:sym typeface="+mn-ea"/>
              </a:rPr>
              <a:t>背景：新常态下</a:t>
            </a:r>
            <a:r>
              <a:rPr lang="zh-CN" altLang="en-US" sz="2400" dirty="0">
                <a:solidFill>
                  <a:schemeClr val="tx1"/>
                </a:solidFill>
                <a:latin typeface="方正粗黑宋简体" panose="02000000000000000000" charset="-122"/>
                <a:ea typeface="方正粗黑宋简体" panose="02000000000000000000" charset="-122"/>
                <a:sym typeface="+mn-ea"/>
              </a:rPr>
              <a:t>，我国经济</a:t>
            </a:r>
            <a:r>
              <a:rPr lang="zh-CN" altLang="en-US" sz="2400" u="sng" dirty="0">
                <a:solidFill>
                  <a:srgbClr val="C00000"/>
                </a:solidFill>
                <a:latin typeface="方正粗黑宋简体" panose="02000000000000000000" charset="-122"/>
                <a:ea typeface="方正粗黑宋简体" panose="02000000000000000000" charset="-122"/>
                <a:sym typeface="+mn-ea"/>
              </a:rPr>
              <a:t>增长速度</a:t>
            </a:r>
            <a:r>
              <a:rPr lang="zh-CN" altLang="en-US" sz="2400" dirty="0">
                <a:solidFill>
                  <a:schemeClr val="tx1"/>
                </a:solidFill>
                <a:latin typeface="方正粗黑宋简体" panose="02000000000000000000" charset="-122"/>
                <a:ea typeface="方正粗黑宋简体" panose="02000000000000000000" charset="-122"/>
                <a:sym typeface="+mn-ea"/>
              </a:rPr>
              <a:t>要从高速转向中高速，</a:t>
            </a:r>
            <a:r>
              <a:rPr lang="zh-CN" altLang="en-US" sz="2400" u="sng" dirty="0">
                <a:solidFill>
                  <a:srgbClr val="C00000"/>
                </a:solidFill>
                <a:latin typeface="方正粗黑宋简体" panose="02000000000000000000" charset="-122"/>
                <a:ea typeface="方正粗黑宋简体" panose="02000000000000000000" charset="-122"/>
                <a:sym typeface="+mn-ea"/>
              </a:rPr>
              <a:t>发展方式</a:t>
            </a:r>
            <a:r>
              <a:rPr lang="zh-CN" altLang="en-US" sz="2400" dirty="0">
                <a:solidFill>
                  <a:schemeClr val="tx1"/>
                </a:solidFill>
                <a:latin typeface="方正粗黑宋简体" panose="02000000000000000000" charset="-122"/>
                <a:ea typeface="方正粗黑宋简体" panose="02000000000000000000" charset="-122"/>
                <a:sym typeface="+mn-ea"/>
              </a:rPr>
              <a:t>要从规模速度型转向质量效率型，</a:t>
            </a:r>
            <a:r>
              <a:rPr lang="zh-CN" altLang="en-US" sz="2400" u="sng" dirty="0">
                <a:solidFill>
                  <a:srgbClr val="C00000"/>
                </a:solidFill>
                <a:latin typeface="方正粗黑宋简体" panose="02000000000000000000" charset="-122"/>
                <a:ea typeface="方正粗黑宋简体" panose="02000000000000000000" charset="-122"/>
                <a:sym typeface="+mn-ea"/>
              </a:rPr>
              <a:t>经济结构</a:t>
            </a:r>
            <a:r>
              <a:rPr lang="zh-CN" altLang="en-US" sz="2400" dirty="0">
                <a:solidFill>
                  <a:schemeClr val="tx1"/>
                </a:solidFill>
                <a:latin typeface="方正粗黑宋简体" panose="02000000000000000000" charset="-122"/>
                <a:ea typeface="方正粗黑宋简体" panose="02000000000000000000" charset="-122"/>
                <a:sym typeface="+mn-ea"/>
              </a:rPr>
              <a:t>调整要从增量扩能为主转向调整存量、做优增量并举，</a:t>
            </a:r>
            <a:r>
              <a:rPr lang="zh-CN" altLang="en-US" sz="2400" u="sng" dirty="0">
                <a:solidFill>
                  <a:srgbClr val="C00000"/>
                </a:solidFill>
                <a:latin typeface="方正粗黑宋简体" panose="02000000000000000000" charset="-122"/>
                <a:ea typeface="方正粗黑宋简体" panose="02000000000000000000" charset="-122"/>
                <a:sym typeface="+mn-ea"/>
              </a:rPr>
              <a:t>发展动力</a:t>
            </a:r>
            <a:r>
              <a:rPr lang="zh-CN" altLang="en-US" sz="2400" dirty="0">
                <a:solidFill>
                  <a:schemeClr val="tx1"/>
                </a:solidFill>
                <a:latin typeface="方正粗黑宋简体" panose="02000000000000000000" charset="-122"/>
                <a:ea typeface="方正粗黑宋简体" panose="02000000000000000000" charset="-122"/>
                <a:sym typeface="+mn-ea"/>
              </a:rPr>
              <a:t>要从主要依靠资源和低成本劳动力等要素投入转向创新驱动。</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高质量发展的内涵：高质量发展，就是能够</a:t>
            </a:r>
            <a:r>
              <a:rPr lang="zh-CN" altLang="en-US" sz="2400" b="1" dirty="0">
                <a:solidFill>
                  <a:srgbClr val="C00000"/>
                </a:solidFill>
                <a:latin typeface="方正粗黑宋简体" panose="02000000000000000000" charset="-122"/>
                <a:ea typeface="方正粗黑宋简体" panose="02000000000000000000" charset="-122"/>
                <a:sym typeface="+mn-ea"/>
              </a:rPr>
              <a:t>很好满足人民日益增长的美好生活需要的发展，是体现新发展理念的发展。</a:t>
            </a:r>
            <a:endParaRPr kumimoji="0" lang="zh-CN" altLang="en-US" sz="2400" b="1" u="none" strike="noStrike" kern="1200" cap="none" spc="0" normalizeH="0" baseline="0" noProof="0" dirty="0">
              <a:ln>
                <a:noFill/>
              </a:ln>
              <a:solidFill>
                <a:srgbClr val="C00000"/>
              </a:solidFill>
              <a:effectLst/>
              <a:uLnTx/>
              <a:uFillTx/>
              <a:latin typeface="方正粗黑宋简体" panose="02000000000000000000" charset="-122"/>
              <a:ea typeface="方正粗黑宋简体" panose="02000000000000000000" charset="-122"/>
              <a:cs typeface="SimSong Regular" panose="02020300000000000000" charset="-122"/>
              <a:sym typeface="+mn-ea"/>
            </a:endParaRPr>
          </a:p>
        </p:txBody>
      </p:sp>
      <p:sp>
        <p:nvSpPr>
          <p:cNvPr id="4" name="文本框 3"/>
          <p:cNvSpPr txBox="1"/>
          <p:nvPr/>
        </p:nvSpPr>
        <p:spPr>
          <a:xfrm>
            <a:off x="3792855" y="211455"/>
            <a:ext cx="7732395"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solidFill>
                  <a:schemeClr val="tx1"/>
                </a:solidFill>
                <a:latin typeface="SimSong Regular" panose="02020300000000000000" charset="-122"/>
                <a:ea typeface="SimSong Regular" panose="02020300000000000000" charset="-122"/>
                <a:sym typeface="+mn-ea"/>
              </a:rPr>
              <a:t>P83 </a:t>
            </a:r>
            <a:r>
              <a:rPr lang="zh-CN" altLang="en-US" sz="2800" dirty="0">
                <a:solidFill>
                  <a:schemeClr val="tx1"/>
                </a:solidFill>
                <a:latin typeface="SimSong Regular" panose="02020300000000000000" charset="-122"/>
                <a:ea typeface="SimSong Regular" panose="02020300000000000000" charset="-122"/>
                <a:sym typeface="+mn-ea"/>
              </a:rPr>
              <a:t>推动高质量发展</a:t>
            </a:r>
            <a:endParaRPr lang="zh-CN" altLang="en-US" sz="2800" dirty="0">
              <a:solidFill>
                <a:schemeClr val="tx1"/>
              </a:solidFill>
              <a:latin typeface="SimSong Regular" panose="02020300000000000000" charset="-122"/>
              <a:ea typeface="SimSong Regular" panose="02020300000000000000" charset="-122"/>
              <a:sym typeface="+mn-ea"/>
            </a:endParaRPr>
          </a:p>
        </p:txBody>
      </p:sp>
      <p:pic>
        <p:nvPicPr>
          <p:cNvPr id="3" name="图片 2" descr="2019-03-23 05.05.28 1"/>
          <p:cNvPicPr>
            <a:picLocks noChangeAspect="1"/>
          </p:cNvPicPr>
          <p:nvPr/>
        </p:nvPicPr>
        <p:blipFill>
          <a:blip r:embed="rId1"/>
          <a:stretch>
            <a:fillRect/>
          </a:stretch>
        </p:blipFill>
        <p:spPr>
          <a:xfrm>
            <a:off x="-1447165" y="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8" presetClass="entr" presetSubtype="6" fill="hold" grpId="2"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Right)">
                                      <p:cBhvr>
                                        <p:cTn id="13" dur="500"/>
                                        <p:tgtEl>
                                          <p:spTgt spid="4"/>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6" grpId="0"/>
      <p:bldP spid="16" grpId="1"/>
      <p:bldP spid="4" grpId="0"/>
      <p:bldP spid="4" grpId="1"/>
      <p:bldP spid="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521190" y="1232535"/>
            <a:ext cx="6011545" cy="5306695"/>
          </a:xfrm>
          <a:prstGeom prst="rect">
            <a:avLst/>
          </a:prstGeom>
        </p:spPr>
      </p:pic>
      <p:sp>
        <p:nvSpPr>
          <p:cNvPr id="8" name="文本框 7"/>
          <p:cNvSpPr txBox="1"/>
          <p:nvPr/>
        </p:nvSpPr>
        <p:spPr>
          <a:xfrm>
            <a:off x="497840" y="177800"/>
            <a:ext cx="10674350" cy="69405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P99 </a:t>
            </a:r>
            <a:r>
              <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rPr>
              <a:t>坚持“两个毫不动摇”</a:t>
            </a:r>
            <a:endParaRPr kumimoji="0" lang="zh-CN" altLang="en-US" sz="2800" u="none" strike="noStrike" kern="1200" cap="none" spc="0" normalizeH="0" baseline="0" noProof="0" dirty="0">
              <a:ln>
                <a:noFill/>
              </a:ln>
              <a:solidFill>
                <a:schemeClr val="tx1"/>
              </a:solidFill>
              <a:effectLst/>
              <a:uLnTx/>
              <a:uFillTx/>
              <a:latin typeface="方正粗黑宋简体" panose="02000000000000000000" charset="-122"/>
              <a:ea typeface="方正粗黑宋简体" panose="02000000000000000000" charset="-122"/>
              <a:cs typeface="+mn-cs"/>
            </a:endParaRPr>
          </a:p>
        </p:txBody>
      </p:sp>
      <p:sp>
        <p:nvSpPr>
          <p:cNvPr id="10" name="文本框 9"/>
          <p:cNvSpPr txBox="1"/>
          <p:nvPr/>
        </p:nvSpPr>
        <p:spPr>
          <a:xfrm>
            <a:off x="762635" y="2322830"/>
            <a:ext cx="7874635" cy="2861310"/>
          </a:xfrm>
          <a:prstGeom prst="rect">
            <a:avLst/>
          </a:prstGeom>
          <a:noFill/>
        </p:spPr>
        <p:txBody>
          <a:bodyPr wrap="square" rtlCol="0">
            <a:spAutoFit/>
          </a:bodyPr>
          <a:lstStyle/>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“两个毫不动摇”解决的是公有制经济和非公有制经济在社会主义市场经济共同发展的问题。</a:t>
            </a:r>
            <a:endParaRPr lang="zh-CN" altLang="en-US" sz="2400" dirty="0">
              <a:solidFill>
                <a:schemeClr val="tx1"/>
              </a:solidFill>
              <a:latin typeface="方正粗黑宋简体" panose="02000000000000000000" charset="-122"/>
              <a:ea typeface="方正粗黑宋简体" panose="02000000000000000000" charset="-122"/>
              <a:sym typeface="+mn-ea"/>
            </a:endParaRPr>
          </a:p>
          <a:p>
            <a:pPr lvl="0" indent="609600" algn="l" fontAlgn="auto">
              <a:lnSpc>
                <a:spcPct val="150000"/>
              </a:lnSpc>
              <a:defRPr/>
              <a:extLst>
                <a:ext uri="{35155182-B16C-46BC-9424-99874614C6A1}">
                  <wpsdc:indentchars xmlns:wpsdc="http://www.wps.cn/officeDocument/2017/drawingmlCustomData" val="200" checksum="4158780845"/>
                </a:ext>
              </a:extLst>
            </a:pPr>
            <a:r>
              <a:rPr lang="zh-CN" altLang="en-US" sz="2400" dirty="0">
                <a:solidFill>
                  <a:schemeClr val="tx1"/>
                </a:solidFill>
                <a:latin typeface="方正粗黑宋简体" panose="02000000000000000000" charset="-122"/>
                <a:ea typeface="方正粗黑宋简体" panose="02000000000000000000" charset="-122"/>
                <a:sym typeface="+mn-ea"/>
              </a:rPr>
              <a:t>推动高质量发展，必须坚持和完善社会主义基本经济制度，</a:t>
            </a:r>
            <a:r>
              <a:rPr lang="zh-CN" altLang="en-US" sz="2400" b="1" dirty="0">
                <a:solidFill>
                  <a:srgbClr val="C00000"/>
                </a:solidFill>
                <a:latin typeface="方正粗黑宋简体" panose="02000000000000000000" charset="-122"/>
                <a:ea typeface="方正粗黑宋简体" panose="02000000000000000000" charset="-122"/>
                <a:sym typeface="+mn-ea"/>
              </a:rPr>
              <a:t>毫不动摇巩固和发展公有制经济，毫不动摇鼓励、支持、引导非公有制经济发展</a:t>
            </a:r>
            <a:r>
              <a:rPr lang="zh-CN" altLang="en-US" sz="2400" dirty="0">
                <a:solidFill>
                  <a:schemeClr val="tx1"/>
                </a:solidFill>
                <a:latin typeface="方正粗黑宋简体" panose="02000000000000000000" charset="-122"/>
                <a:ea typeface="方正粗黑宋简体" panose="02000000000000000000" charset="-122"/>
                <a:sym typeface="+mn-ea"/>
              </a:rPr>
              <a:t>。</a:t>
            </a:r>
            <a:endParaRPr lang="zh-CN" altLang="en-US" sz="2400" dirty="0">
              <a:solidFill>
                <a:schemeClr val="tx1"/>
              </a:solidFill>
              <a:latin typeface="方正粗黑宋简体" panose="02000000000000000000" charset="-122"/>
              <a:ea typeface="方正粗黑宋简体" panose="02000000000000000000" charset="-122"/>
              <a:sym typeface="+mn-ea"/>
            </a:endParaRPr>
          </a:p>
        </p:txBody>
      </p:sp>
      <p:cxnSp>
        <p:nvCxnSpPr>
          <p:cNvPr id="87" name="直接连接符 86"/>
          <p:cNvCxnSpPr/>
          <p:nvPr/>
        </p:nvCxnSpPr>
        <p:spPr>
          <a:xfrm>
            <a:off x="666750" y="970598"/>
            <a:ext cx="10858500" cy="0"/>
          </a:xfrm>
          <a:prstGeom prst="line">
            <a:avLst/>
          </a:prstGeom>
          <a:noFill/>
          <a:ln w="22225" cap="flat" cmpd="sng" algn="ctr">
            <a:solidFill>
              <a:schemeClr val="accent6"/>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SC00019"/>
          <p:cNvPicPr>
            <a:picLocks noChangeAspect="1"/>
          </p:cNvPicPr>
          <p:nvPr/>
        </p:nvPicPr>
        <p:blipFill>
          <a:blip r:embed="rId1"/>
          <a:srcRect t="-984"/>
          <a:stretch>
            <a:fillRect/>
          </a:stretch>
        </p:blipFill>
        <p:spPr>
          <a:xfrm>
            <a:off x="351790" y="1167765"/>
            <a:ext cx="3422015" cy="5215890"/>
          </a:xfrm>
          <a:prstGeom prst="rect">
            <a:avLst/>
          </a:prstGeom>
        </p:spPr>
      </p:pic>
      <p:sp>
        <p:nvSpPr>
          <p:cNvPr id="22" name="文本框 21"/>
          <p:cNvSpPr txBox="1"/>
          <p:nvPr/>
        </p:nvSpPr>
        <p:spPr>
          <a:xfrm>
            <a:off x="4017645" y="1952625"/>
            <a:ext cx="7333615" cy="3646170"/>
          </a:xfrm>
          <a:prstGeom prst="rect">
            <a:avLst/>
          </a:prstGeom>
          <a:noFill/>
        </p:spPr>
        <p:txBody>
          <a:bodyPr wrap="square" rtlCol="0">
            <a:spAutoFit/>
          </a:bodyPr>
          <a:lstStyle/>
          <a:p>
            <a:pPr lvl="0" indent="558800" algn="l" fontAlgn="auto">
              <a:lnSpc>
                <a:spcPct val="150000"/>
              </a:lnSpc>
              <a:defRPr/>
            </a:pPr>
            <a:r>
              <a:rPr lang="zh-CN" altLang="en-US" sz="2200" dirty="0">
                <a:solidFill>
                  <a:schemeClr val="tx1"/>
                </a:solidFill>
                <a:latin typeface="方正粗黑宋简体" panose="02000000000000000000" charset="-122"/>
                <a:ea typeface="方正粗黑宋简体" panose="02000000000000000000" charset="-122"/>
                <a:sym typeface="+mn-ea"/>
              </a:rPr>
              <a:t>第一，</a:t>
            </a:r>
            <a:r>
              <a:rPr lang="zh-CN" altLang="en-US" sz="2200" b="1" dirty="0">
                <a:solidFill>
                  <a:srgbClr val="C00000"/>
                </a:solidFill>
                <a:latin typeface="方正粗黑宋简体" panose="02000000000000000000" charset="-122"/>
                <a:ea typeface="方正粗黑宋简体" panose="02000000000000000000" charset="-122"/>
                <a:sym typeface="+mn-ea"/>
              </a:rPr>
              <a:t>重大意义</a:t>
            </a:r>
            <a:r>
              <a:rPr lang="zh-CN" altLang="en-US" sz="2200" dirty="0">
                <a:solidFill>
                  <a:schemeClr val="tx1"/>
                </a:solidFill>
                <a:latin typeface="方正粗黑宋简体" panose="02000000000000000000" charset="-122"/>
                <a:ea typeface="方正粗黑宋简体" panose="02000000000000000000" charset="-122"/>
                <a:sym typeface="+mn-ea"/>
              </a:rPr>
              <a:t>。一是“一带一路”建设是我国扩大对外开放的重大举措。二是“一带一 路”建设是为破解人类发展难题提供的中国智慧和中国方案。三是“一带一路”建设是探索全球经济治理新模式、推动构建人类命运共同体的新平台。四是“一带一路”建设是新时代中国特色社会主义的伟大开放实践。五是“一带一路”建设是构建新发展格局的重要举措。</a:t>
            </a:r>
            <a:endParaRPr lang="zh-CN" altLang="en-US" sz="2200" dirty="0">
              <a:solidFill>
                <a:schemeClr val="tx1"/>
              </a:solidFill>
              <a:latin typeface="方正粗黑宋简体" panose="02000000000000000000" charset="-122"/>
              <a:ea typeface="方正粗黑宋简体" panose="02000000000000000000" charset="-122"/>
              <a:sym typeface="+mn-ea"/>
            </a:endParaRPr>
          </a:p>
        </p:txBody>
      </p:sp>
      <p:sp>
        <p:nvSpPr>
          <p:cNvPr id="8" name="文本框 7"/>
          <p:cNvSpPr txBox="1"/>
          <p:nvPr>
            <p:custDataLst>
              <p:tags r:id="rId2"/>
            </p:custDataLst>
          </p:nvPr>
        </p:nvSpPr>
        <p:spPr>
          <a:xfrm>
            <a:off x="351790" y="276225"/>
            <a:ext cx="11162665" cy="694055"/>
          </a:xfrm>
          <a:prstGeom prst="rect">
            <a:avLst/>
          </a:prstGeom>
          <a:noFill/>
        </p:spPr>
        <p:txBody>
          <a:bodyPr wrap="square" rtlCol="0">
            <a:spAutoFit/>
          </a:bodyPr>
          <a:p>
            <a:pPr marL="0" marR="0" lvl="0" indent="0" algn="l" defTabSz="914400" rtl="0" eaLnBrk="1" fontAlgn="auto" latinLnBrk="0" hangingPunct="1">
              <a:lnSpc>
                <a:spcPct val="140000"/>
              </a:lnSpc>
              <a:spcBef>
                <a:spcPts val="0"/>
              </a:spcBef>
              <a:spcAft>
                <a:spcPts val="0"/>
              </a:spcAft>
              <a:buClrTx/>
              <a:buSzTx/>
              <a:buFontTx/>
              <a:buNone/>
              <a:defRPr/>
            </a:pPr>
            <a:r>
              <a:rPr lang="en-US" altLang="zh-CN" sz="2800" dirty="0">
                <a:latin typeface="方正粗黑宋简体" panose="02000000000000000000" charset="-122"/>
                <a:ea typeface="方正粗黑宋简体" panose="02000000000000000000" charset="-122"/>
                <a:sym typeface="+mn-ea"/>
              </a:rPr>
              <a:t>P106-108 </a:t>
            </a:r>
            <a:r>
              <a:rPr lang="zh-CN" altLang="en-US" sz="2800" dirty="0">
                <a:latin typeface="方正粗黑宋简体" panose="02000000000000000000" charset="-122"/>
                <a:ea typeface="方正粗黑宋简体" panose="02000000000000000000" charset="-122"/>
                <a:sym typeface="+mn-ea"/>
              </a:rPr>
              <a:t>推动共建“一带一路”高质量</a:t>
            </a:r>
            <a:r>
              <a:rPr lang="zh-CN" altLang="en-US" sz="2800" dirty="0">
                <a:latin typeface="方正粗黑宋简体" panose="02000000000000000000" charset="-122"/>
                <a:ea typeface="方正粗黑宋简体" panose="02000000000000000000" charset="-122"/>
                <a:sym typeface="+mn-ea"/>
              </a:rPr>
              <a:t>发展</a:t>
            </a:r>
            <a:endParaRPr lang="zh-CN" altLang="en-US" sz="2800" dirty="0">
              <a:latin typeface="方正粗黑宋简体" panose="02000000000000000000" charset="-122"/>
              <a:ea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4" fill="hold" grpId="1"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childTnLst>
                          </p:cTn>
                        </p:par>
                        <p:par>
                          <p:cTn id="13" fill="hold">
                            <p:stCondLst>
                              <p:cond delay="1000"/>
                            </p:stCondLst>
                            <p:childTnLst>
                              <p:par>
                                <p:cTn id="14" presetID="18" presetClass="entr" presetSubtype="6" fill="hold" grpId="2"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8" grpId="0"/>
      <p:bldP spid="8" grpId="1"/>
      <p:bldP spid="8" grpId="2"/>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ISPRING_PRESENTATION_TITLE" val="PowerPoint 演示文稿"/>
  <p:tag name="commondata" val="eyJoZGlkIjoiODgyZjc4YzI5OTFmMmEwM2M3YWZlMGIwZTE5ZWEyZ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4109</Words>
  <Application>WPS 演示</Application>
  <PresentationFormat>宽屏</PresentationFormat>
  <Paragraphs>149</Paragraphs>
  <Slides>22</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inpin heiti</vt:lpstr>
      <vt:lpstr>方正粗黑宋简体</vt:lpstr>
      <vt:lpstr>黑体</vt:lpstr>
      <vt:lpstr>SimSong Regular</vt:lpstr>
      <vt:lpstr>SimSong Bold</vt:lpstr>
      <vt:lpstr>SimSong</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CSU</cp:lastModifiedBy>
  <cp:revision>92</cp:revision>
  <dcterms:created xsi:type="dcterms:W3CDTF">2025-06-03T02:54:00Z</dcterms:created>
  <dcterms:modified xsi:type="dcterms:W3CDTF">2025-06-05T01:49:34Z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C27B3B34007B5702A1C42C665FFA7063_42</vt:lpwstr>
  </property>
</Properties>
</file>